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08" r:id="rId1"/>
  </p:sldMasterIdLst>
  <p:notesMasterIdLst>
    <p:notesMasterId r:id="rId39"/>
  </p:notesMasterIdLst>
  <p:handoutMasterIdLst>
    <p:handoutMasterId r:id="rId40"/>
  </p:handoutMasterIdLst>
  <p:sldIdLst>
    <p:sldId id="256" r:id="rId2"/>
    <p:sldId id="258" r:id="rId3"/>
    <p:sldId id="259" r:id="rId4"/>
    <p:sldId id="260" r:id="rId5"/>
    <p:sldId id="261" r:id="rId6"/>
    <p:sldId id="262" r:id="rId7"/>
    <p:sldId id="263" r:id="rId8"/>
    <p:sldId id="264" r:id="rId9"/>
    <p:sldId id="265" r:id="rId10"/>
    <p:sldId id="266" r:id="rId11"/>
    <p:sldId id="267" r:id="rId12"/>
    <p:sldId id="268" r:id="rId13"/>
    <p:sldId id="269" r:id="rId14"/>
    <p:sldId id="270" r:id="rId15"/>
    <p:sldId id="271" r:id="rId16"/>
    <p:sldId id="272" r:id="rId17"/>
    <p:sldId id="273" r:id="rId18"/>
    <p:sldId id="274" r:id="rId19"/>
    <p:sldId id="275" r:id="rId20"/>
    <p:sldId id="276" r:id="rId21"/>
    <p:sldId id="277" r:id="rId22"/>
    <p:sldId id="278" r:id="rId23"/>
    <p:sldId id="279" r:id="rId24"/>
    <p:sldId id="280" r:id="rId25"/>
    <p:sldId id="281" r:id="rId26"/>
    <p:sldId id="282" r:id="rId27"/>
    <p:sldId id="283" r:id="rId28"/>
    <p:sldId id="284" r:id="rId29"/>
    <p:sldId id="285" r:id="rId30"/>
    <p:sldId id="287" r:id="rId31"/>
    <p:sldId id="286" r:id="rId32"/>
    <p:sldId id="288" r:id="rId33"/>
    <p:sldId id="289" r:id="rId34"/>
    <p:sldId id="290" r:id="rId35"/>
    <p:sldId id="291" r:id="rId36"/>
    <p:sldId id="292" r:id="rId37"/>
    <p:sldId id="293" r:id="rId38"/>
  </p:sldIdLst>
  <p:sldSz cx="12192000" cy="6858000"/>
  <p:notesSz cx="6807200" cy="99393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472" autoAdjust="0"/>
    <p:restoredTop sz="94660"/>
  </p:normalViewPr>
  <p:slideViewPr>
    <p:cSldViewPr snapToGrid="0">
      <p:cViewPr varScale="1">
        <p:scale>
          <a:sx n="106" d="100"/>
          <a:sy n="106" d="100"/>
        </p:scale>
        <p:origin x="738" y="114"/>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3"/>
            <a:ext cx="2950475" cy="498474"/>
          </a:xfrm>
          <a:prstGeom prst="rect">
            <a:avLst/>
          </a:prstGeom>
        </p:spPr>
        <p:txBody>
          <a:bodyPr vert="horz" lIns="91440" tIns="45720" rIns="91440" bIns="45720" rtlCol="0"/>
          <a:lstStyle>
            <a:lvl1pPr algn="l">
              <a:defRPr sz="1200"/>
            </a:lvl1pPr>
          </a:lstStyle>
          <a:p>
            <a:endParaRPr lang="ro-RO"/>
          </a:p>
        </p:txBody>
      </p:sp>
      <p:sp>
        <p:nvSpPr>
          <p:cNvPr id="3" name="Date Placeholder 2"/>
          <p:cNvSpPr>
            <a:spLocks noGrp="1"/>
          </p:cNvSpPr>
          <p:nvPr>
            <p:ph type="dt" sz="quarter" idx="1"/>
          </p:nvPr>
        </p:nvSpPr>
        <p:spPr>
          <a:xfrm>
            <a:off x="3855139" y="3"/>
            <a:ext cx="2950474" cy="498474"/>
          </a:xfrm>
          <a:prstGeom prst="rect">
            <a:avLst/>
          </a:prstGeom>
        </p:spPr>
        <p:txBody>
          <a:bodyPr vert="horz" lIns="91440" tIns="45720" rIns="91440" bIns="45720" rtlCol="0"/>
          <a:lstStyle>
            <a:lvl1pPr algn="r">
              <a:defRPr sz="1200"/>
            </a:lvl1pPr>
          </a:lstStyle>
          <a:p>
            <a:fld id="{89323FA4-ED57-4788-A83B-C8F56F64A850}" type="datetimeFigureOut">
              <a:rPr lang="ro-RO" smtClean="0"/>
              <a:t>03.12.2018</a:t>
            </a:fld>
            <a:endParaRPr lang="ro-RO"/>
          </a:p>
        </p:txBody>
      </p:sp>
      <p:sp>
        <p:nvSpPr>
          <p:cNvPr id="4" name="Footer Placeholder 3"/>
          <p:cNvSpPr>
            <a:spLocks noGrp="1"/>
          </p:cNvSpPr>
          <p:nvPr>
            <p:ph type="ftr" sz="quarter" idx="2"/>
          </p:nvPr>
        </p:nvSpPr>
        <p:spPr>
          <a:xfrm>
            <a:off x="2" y="9440864"/>
            <a:ext cx="2950475" cy="498474"/>
          </a:xfrm>
          <a:prstGeom prst="rect">
            <a:avLst/>
          </a:prstGeom>
        </p:spPr>
        <p:txBody>
          <a:bodyPr vert="horz" lIns="91440" tIns="45720" rIns="91440" bIns="45720" rtlCol="0" anchor="b"/>
          <a:lstStyle>
            <a:lvl1pPr algn="l">
              <a:defRPr sz="1200"/>
            </a:lvl1pPr>
          </a:lstStyle>
          <a:p>
            <a:endParaRPr lang="ro-RO"/>
          </a:p>
        </p:txBody>
      </p:sp>
      <p:sp>
        <p:nvSpPr>
          <p:cNvPr id="5" name="Slide Number Placeholder 4"/>
          <p:cNvSpPr>
            <a:spLocks noGrp="1"/>
          </p:cNvSpPr>
          <p:nvPr>
            <p:ph type="sldNum" sz="quarter" idx="3"/>
          </p:nvPr>
        </p:nvSpPr>
        <p:spPr>
          <a:xfrm>
            <a:off x="3855139" y="9440864"/>
            <a:ext cx="2950474" cy="498474"/>
          </a:xfrm>
          <a:prstGeom prst="rect">
            <a:avLst/>
          </a:prstGeom>
        </p:spPr>
        <p:txBody>
          <a:bodyPr vert="horz" lIns="91440" tIns="45720" rIns="91440" bIns="45720" rtlCol="0" anchor="b"/>
          <a:lstStyle>
            <a:lvl1pPr algn="r">
              <a:defRPr sz="1200"/>
            </a:lvl1pPr>
          </a:lstStyle>
          <a:p>
            <a:fld id="{E0252E43-4723-4E6B-AB59-C6B3F96DFA88}" type="slidenum">
              <a:rPr lang="ro-RO" smtClean="0"/>
              <a:t>‹#›</a:t>
            </a:fld>
            <a:endParaRPr lang="ro-RO"/>
          </a:p>
        </p:txBody>
      </p:sp>
    </p:spTree>
    <p:extLst>
      <p:ext uri="{BB962C8B-B14F-4D97-AF65-F5344CB8AC3E}">
        <p14:creationId xmlns:p14="http://schemas.microsoft.com/office/powerpoint/2010/main" val="78770025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3"/>
            <a:ext cx="2950475" cy="498474"/>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55139" y="3"/>
            <a:ext cx="2950474" cy="498474"/>
          </a:xfrm>
          <a:prstGeom prst="rect">
            <a:avLst/>
          </a:prstGeom>
        </p:spPr>
        <p:txBody>
          <a:bodyPr vert="horz" lIns="91440" tIns="45720" rIns="91440" bIns="45720" rtlCol="0"/>
          <a:lstStyle>
            <a:lvl1pPr algn="r">
              <a:defRPr sz="1200"/>
            </a:lvl1pPr>
          </a:lstStyle>
          <a:p>
            <a:fld id="{7ADFB6C0-47BC-4AF1-A2ED-C7D9889614BE}" type="datetimeFigureOut">
              <a:rPr lang="en-US" smtClean="0"/>
              <a:t>12/3/2018</a:t>
            </a:fld>
            <a:endParaRPr lang="en-US"/>
          </a:p>
        </p:txBody>
      </p:sp>
      <p:sp>
        <p:nvSpPr>
          <p:cNvPr id="4" name="Slide Image Placeholder 3"/>
          <p:cNvSpPr>
            <a:spLocks noGrp="1" noRot="1" noChangeAspect="1"/>
          </p:cNvSpPr>
          <p:nvPr>
            <p:ph type="sldImg" idx="2"/>
          </p:nvPr>
        </p:nvSpPr>
        <p:spPr>
          <a:xfrm>
            <a:off x="422275" y="1243013"/>
            <a:ext cx="5962650" cy="3354387"/>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0879" y="4783138"/>
            <a:ext cx="5445443" cy="3913187"/>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2" y="9440864"/>
            <a:ext cx="2950475" cy="498474"/>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55139" y="9440864"/>
            <a:ext cx="2950474" cy="498474"/>
          </a:xfrm>
          <a:prstGeom prst="rect">
            <a:avLst/>
          </a:prstGeom>
        </p:spPr>
        <p:txBody>
          <a:bodyPr vert="horz" lIns="91440" tIns="45720" rIns="91440" bIns="45720" rtlCol="0" anchor="b"/>
          <a:lstStyle>
            <a:lvl1pPr algn="r">
              <a:defRPr sz="1200"/>
            </a:lvl1pPr>
          </a:lstStyle>
          <a:p>
            <a:fld id="{B3049A38-50FC-42FB-B8D3-C38E58EBE9D7}" type="slidenum">
              <a:rPr lang="en-US" smtClean="0"/>
              <a:t>‹#›</a:t>
            </a:fld>
            <a:endParaRPr lang="en-US"/>
          </a:p>
        </p:txBody>
      </p:sp>
    </p:spTree>
    <p:extLst>
      <p:ext uri="{BB962C8B-B14F-4D97-AF65-F5344CB8AC3E}">
        <p14:creationId xmlns:p14="http://schemas.microsoft.com/office/powerpoint/2010/main" val="268653294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3049A38-50FC-42FB-B8D3-C38E58EBE9D7}" type="slidenum">
              <a:rPr lang="en-US" smtClean="0"/>
              <a:t>20</a:t>
            </a:fld>
            <a:endParaRPr lang="en-US"/>
          </a:p>
        </p:txBody>
      </p:sp>
    </p:spTree>
    <p:extLst>
      <p:ext uri="{BB962C8B-B14F-4D97-AF65-F5344CB8AC3E}">
        <p14:creationId xmlns:p14="http://schemas.microsoft.com/office/powerpoint/2010/main" val="380492396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0DB2572-EB47-415D-BDBD-2BAC04BB7BCD}" type="datetimeFigureOut">
              <a:rPr lang="en-US" smtClean="0"/>
              <a:t>12/3/2018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35048553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0DB2572-EB47-415D-BDBD-2BAC04BB7BCD}" type="datetimeFigureOut">
              <a:rPr lang="en-US" smtClean="0"/>
              <a:t>12/3/2018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287300599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0DB2572-EB47-415D-BDBD-2BAC04BB7BCD}" type="datetimeFigureOut">
              <a:rPr lang="en-US" smtClean="0"/>
              <a:t>12/3/2018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21584959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0DB2572-EB47-415D-BDBD-2BAC04BB7BCD}" type="datetimeFigureOut">
              <a:rPr lang="en-US" smtClean="0"/>
              <a:t>12/3/2018</a:t>
            </a:fld>
            <a:endParaRPr lang="en-US"/>
          </a:p>
        </p:txBody>
      </p:sp>
      <p:sp>
        <p:nvSpPr>
          <p:cNvPr id="5" name="Footer Placeholder 4"/>
          <p:cNvSpPr>
            <a:spLocks noGrp="1"/>
          </p:cNvSpPr>
          <p:nvPr>
            <p:ph type="ftr" sz="quarter" idx="11"/>
          </p:nvPr>
        </p:nvSpPr>
        <p:spPr/>
        <p:txBody>
          <a:bodyPr/>
          <a:lstStyle/>
          <a:p>
            <a:r>
              <a:rPr lang="ro-RO" dirty="0" smtClean="0"/>
              <a:t>Consiliul Concurenţei</a:t>
            </a:r>
            <a:endParaRPr lang="en-US" dirty="0"/>
          </a:p>
        </p:txBody>
      </p:sp>
      <p:sp>
        <p:nvSpPr>
          <p:cNvPr id="6" name="Slide Number Placeholder 5"/>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258720516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0DB2572-EB47-415D-BDBD-2BAC04BB7BCD}" type="datetimeFigureOut">
              <a:rPr lang="en-US" smtClean="0"/>
              <a:t>12/3/2018</a:t>
            </a:fld>
            <a:endParaRPr lang="en-US"/>
          </a:p>
        </p:txBody>
      </p:sp>
      <p:sp>
        <p:nvSpPr>
          <p:cNvPr id="5" name="Footer Placeholder 4"/>
          <p:cNvSpPr>
            <a:spLocks noGrp="1"/>
          </p:cNvSpPr>
          <p:nvPr>
            <p:ph type="ftr" sz="quarter" idx="11"/>
          </p:nvPr>
        </p:nvSpPr>
        <p:spPr/>
        <p:txBody>
          <a:bodyPr/>
          <a:lstStyle/>
          <a:p>
            <a:r>
              <a:rPr lang="en-US" dirty="0" err="1" smtClean="0"/>
              <a:t>Consiliul</a:t>
            </a:r>
            <a:r>
              <a:rPr lang="en-US" dirty="0" smtClean="0"/>
              <a:t> </a:t>
            </a:r>
            <a:r>
              <a:rPr lang="en-US" dirty="0" err="1" smtClean="0"/>
              <a:t>Concuren</a:t>
            </a:r>
            <a:r>
              <a:rPr lang="ro-RO" dirty="0" smtClean="0"/>
              <a:t>ţei</a:t>
            </a:r>
            <a:endParaRPr lang="en-US" dirty="0"/>
          </a:p>
        </p:txBody>
      </p:sp>
      <p:sp>
        <p:nvSpPr>
          <p:cNvPr id="6" name="Slide Number Placeholder 5"/>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21142242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0DB2572-EB47-415D-BDBD-2BAC04BB7BCD}" type="datetimeFigureOut">
              <a:rPr lang="en-US" smtClean="0"/>
              <a:t>12/3/2018</a:t>
            </a:fld>
            <a:endParaRPr lang="en-US"/>
          </a:p>
        </p:txBody>
      </p:sp>
      <p:sp>
        <p:nvSpPr>
          <p:cNvPr id="6" name="Footer Placeholder 5"/>
          <p:cNvSpPr>
            <a:spLocks noGrp="1"/>
          </p:cNvSpPr>
          <p:nvPr>
            <p:ph type="ftr" sz="quarter" idx="11"/>
          </p:nvPr>
        </p:nvSpPr>
        <p:spPr/>
        <p:txBody>
          <a:bodyPr/>
          <a:lstStyle/>
          <a:p>
            <a:r>
              <a:rPr lang="ro-RO" dirty="0" smtClean="0"/>
              <a:t>Consiliul Concurenţei</a:t>
            </a:r>
            <a:endParaRPr lang="en-US" dirty="0"/>
          </a:p>
        </p:txBody>
      </p:sp>
      <p:sp>
        <p:nvSpPr>
          <p:cNvPr id="7" name="Slide Number Placeholder 6"/>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39574332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0DB2572-EB47-415D-BDBD-2BAC04BB7BCD}" type="datetimeFigureOut">
              <a:rPr lang="en-US" smtClean="0"/>
              <a:t>12/3/2018</a:t>
            </a:fld>
            <a:endParaRPr lang="en-US"/>
          </a:p>
        </p:txBody>
      </p:sp>
      <p:sp>
        <p:nvSpPr>
          <p:cNvPr id="8" name="Footer Placeholder 7"/>
          <p:cNvSpPr>
            <a:spLocks noGrp="1"/>
          </p:cNvSpPr>
          <p:nvPr>
            <p:ph type="ftr" sz="quarter" idx="11"/>
          </p:nvPr>
        </p:nvSpPr>
        <p:spPr/>
        <p:txBody>
          <a:bodyPr/>
          <a:lstStyle/>
          <a:p>
            <a:r>
              <a:rPr lang="ro-RO" dirty="0" smtClean="0"/>
              <a:t>Consiliul Concurenţei</a:t>
            </a:r>
            <a:endParaRPr lang="en-US" dirty="0"/>
          </a:p>
        </p:txBody>
      </p:sp>
      <p:sp>
        <p:nvSpPr>
          <p:cNvPr id="9" name="Slide Number Placeholder 8"/>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1092965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0DB2572-EB47-415D-BDBD-2BAC04BB7BCD}" type="datetimeFigureOut">
              <a:rPr lang="en-US" smtClean="0"/>
              <a:t>12/3/2018</a:t>
            </a:fld>
            <a:endParaRPr lang="en-US"/>
          </a:p>
        </p:txBody>
      </p:sp>
      <p:sp>
        <p:nvSpPr>
          <p:cNvPr id="4" name="Footer Placeholder 3"/>
          <p:cNvSpPr>
            <a:spLocks noGrp="1"/>
          </p:cNvSpPr>
          <p:nvPr>
            <p:ph type="ftr" sz="quarter" idx="11"/>
          </p:nvPr>
        </p:nvSpPr>
        <p:spPr/>
        <p:txBody>
          <a:bodyPr/>
          <a:lstStyle/>
          <a:p>
            <a:r>
              <a:rPr lang="ro-RO" dirty="0" smtClean="0"/>
              <a:t>Consiliul Concurenţei</a:t>
            </a:r>
            <a:endParaRPr lang="en-US" dirty="0"/>
          </a:p>
        </p:txBody>
      </p:sp>
      <p:sp>
        <p:nvSpPr>
          <p:cNvPr id="5" name="Slide Number Placeholder 4"/>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15300263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0DB2572-EB47-415D-BDBD-2BAC04BB7BCD}" type="datetimeFigureOut">
              <a:rPr lang="en-US" smtClean="0"/>
              <a:t>12/3/2018</a:t>
            </a:fld>
            <a:endParaRPr lang="en-US"/>
          </a:p>
        </p:txBody>
      </p:sp>
      <p:sp>
        <p:nvSpPr>
          <p:cNvPr id="3" name="Footer Placeholder 2"/>
          <p:cNvSpPr>
            <a:spLocks noGrp="1"/>
          </p:cNvSpPr>
          <p:nvPr>
            <p:ph type="ftr" sz="quarter" idx="11"/>
          </p:nvPr>
        </p:nvSpPr>
        <p:spPr/>
        <p:txBody>
          <a:bodyPr/>
          <a:lstStyle/>
          <a:p>
            <a:r>
              <a:rPr lang="ro-RO" dirty="0" smtClean="0"/>
              <a:t>Consiliul Concurenţei</a:t>
            </a:r>
            <a:endParaRPr lang="en-US" dirty="0" smtClean="0"/>
          </a:p>
        </p:txBody>
      </p:sp>
      <p:sp>
        <p:nvSpPr>
          <p:cNvPr id="4" name="Slide Number Placeholder 3"/>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39648956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0DB2572-EB47-415D-BDBD-2BAC04BB7BCD}" type="datetimeFigureOut">
              <a:rPr lang="en-US" smtClean="0"/>
              <a:t>12/3/2018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418877391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0DB2572-EB47-415D-BDBD-2BAC04BB7BCD}" type="datetimeFigureOut">
              <a:rPr lang="en-US" smtClean="0"/>
              <a:t>12/3/2018</a:t>
            </a:fld>
            <a:endParaRPr lang="en-US"/>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1C81041-75D1-4004-B260-7A8B72F8E9F2}" type="slidenum">
              <a:rPr lang="en-US" smtClean="0"/>
              <a:t>‹#›</a:t>
            </a:fld>
            <a:endParaRPr lang="en-US"/>
          </a:p>
        </p:txBody>
      </p:sp>
    </p:spTree>
    <p:extLst>
      <p:ext uri="{BB962C8B-B14F-4D97-AF65-F5344CB8AC3E}">
        <p14:creationId xmlns:p14="http://schemas.microsoft.com/office/powerpoint/2010/main" val="171941075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0DB2572-EB47-415D-BDBD-2BAC04BB7BCD}" type="datetimeFigureOut">
              <a:rPr lang="en-US" smtClean="0"/>
              <a:t>12/3/2018</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1C81041-75D1-4004-B260-7A8B72F8E9F2}" type="slidenum">
              <a:rPr lang="en-US" smtClean="0"/>
              <a:t>‹#›</a:t>
            </a:fld>
            <a:endParaRPr lang="en-US"/>
          </a:p>
        </p:txBody>
      </p:sp>
    </p:spTree>
    <p:extLst>
      <p:ext uri="{BB962C8B-B14F-4D97-AF65-F5344CB8AC3E}">
        <p14:creationId xmlns:p14="http://schemas.microsoft.com/office/powerpoint/2010/main" val="2439259912"/>
      </p:ext>
    </p:extLst>
  </p:cSld>
  <p:clrMap bg1="lt1" tx1="dk1" bg2="lt2" tx2="dk2" accent1="accent1" accent2="accent2" accent3="accent3" accent4="accent4" accent5="accent5" accent6="accent6" hlink="hlink" folHlink="folHlink"/>
  <p:sldLayoutIdLst>
    <p:sldLayoutId id="2147483809" r:id="rId1"/>
    <p:sldLayoutId id="2147483810" r:id="rId2"/>
    <p:sldLayoutId id="2147483811" r:id="rId3"/>
    <p:sldLayoutId id="2147483812" r:id="rId4"/>
    <p:sldLayoutId id="2147483813" r:id="rId5"/>
    <p:sldLayoutId id="2147483814" r:id="rId6"/>
    <p:sldLayoutId id="2147483815" r:id="rId7"/>
    <p:sldLayoutId id="2147483816" r:id="rId8"/>
    <p:sldLayoutId id="2147483817" r:id="rId9"/>
    <p:sldLayoutId id="2147483818" r:id="rId10"/>
    <p:sldLayoutId id="214748381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863634" y="661851"/>
            <a:ext cx="8804366" cy="783772"/>
          </a:xfrm>
        </p:spPr>
        <p:txBody>
          <a:bodyPr>
            <a:normAutofit/>
          </a:bodyPr>
          <a:lstStyle/>
          <a:p>
            <a:r>
              <a:rPr lang="ro-RO" sz="2800" b="1" dirty="0" smtClean="0">
                <a:latin typeface="Times New Roman" panose="02020603050405020304" pitchFamily="18" charset="0"/>
                <a:cs typeface="Times New Roman" panose="02020603050405020304" pitchFamily="18" charset="0"/>
              </a:rPr>
              <a:t>CONSILIUL CONCURENŢEI</a:t>
            </a:r>
            <a:r>
              <a:rPr lang="ro-RO" sz="2800" b="1" dirty="0">
                <a:latin typeface="Times New Roman" panose="02020603050405020304" pitchFamily="18" charset="0"/>
                <a:cs typeface="Times New Roman" panose="02020603050405020304" pitchFamily="18" charset="0"/>
              </a:rPr>
              <a:t/>
            </a:r>
            <a:br>
              <a:rPr lang="ro-RO" sz="2800" b="1" dirty="0">
                <a:latin typeface="Times New Roman" panose="02020603050405020304" pitchFamily="18" charset="0"/>
                <a:cs typeface="Times New Roman" panose="02020603050405020304" pitchFamily="18" charset="0"/>
              </a:rPr>
            </a:br>
            <a:r>
              <a:rPr lang="ro-RO" sz="1800" b="1" dirty="0" smtClean="0">
                <a:latin typeface="Times New Roman" panose="02020603050405020304" pitchFamily="18" charset="0"/>
                <a:cs typeface="Times New Roman" panose="02020603050405020304" pitchFamily="18" charset="0"/>
              </a:rPr>
              <a:t>www.consiliulconcurentei.ro</a:t>
            </a:r>
            <a:endParaRPr lang="en-US" sz="1800" b="1" dirty="0">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p:txBody>
          <a:bodyPr>
            <a:noAutofit/>
          </a:bodyPr>
          <a:lstStyle/>
          <a:p>
            <a:r>
              <a:rPr lang="ro-RO" sz="3200" b="1" i="1" dirty="0" smtClean="0">
                <a:latin typeface="Times New Roman" panose="02020603050405020304" pitchFamily="18" charset="0"/>
                <a:cs typeface="Times New Roman" panose="02020603050405020304" pitchFamily="18" charset="0"/>
              </a:rPr>
              <a:t>Ghid </a:t>
            </a:r>
            <a:r>
              <a:rPr lang="ro-RO" sz="3200" b="1" i="1" dirty="0">
                <a:latin typeface="Times New Roman" panose="02020603050405020304" pitchFamily="18" charset="0"/>
                <a:cs typeface="Times New Roman" panose="02020603050405020304" pitchFamily="18" charset="0"/>
              </a:rPr>
              <a:t>privind conţinutul actului de încredinţare a serviciului public de alimentare a populaţiei cu energie </a:t>
            </a:r>
            <a:r>
              <a:rPr lang="ro-RO" sz="3200" b="1" i="1" dirty="0" smtClean="0">
                <a:latin typeface="Times New Roman" panose="02020603050405020304" pitchFamily="18" charset="0"/>
                <a:cs typeface="Times New Roman" panose="02020603050405020304" pitchFamily="18" charset="0"/>
              </a:rPr>
              <a:t>termică, în sistem centralizat, </a:t>
            </a:r>
            <a:r>
              <a:rPr lang="ro-RO" sz="3200" b="1" i="1" dirty="0">
                <a:latin typeface="Times New Roman" panose="02020603050405020304" pitchFamily="18" charset="0"/>
                <a:cs typeface="Times New Roman" panose="02020603050405020304" pitchFamily="18" charset="0"/>
              </a:rPr>
              <a:t>din punct de vedere al regulilor de concurenţă şi ajutor de </a:t>
            </a:r>
            <a:r>
              <a:rPr lang="ro-RO" sz="3200" b="1" i="1" dirty="0" smtClean="0">
                <a:latin typeface="Times New Roman" panose="02020603050405020304" pitchFamily="18" charset="0"/>
                <a:cs typeface="Times New Roman" panose="02020603050405020304" pitchFamily="18" charset="0"/>
              </a:rPr>
              <a:t>stat</a:t>
            </a:r>
            <a:endParaRPr lang="en-US" sz="3200" i="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6245638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41560" y="401337"/>
            <a:ext cx="10339058" cy="1325563"/>
          </a:xfrm>
        </p:spPr>
        <p:txBody>
          <a:bodyPr>
            <a:normAutofit/>
          </a:bodyPr>
          <a:lstStyle/>
          <a:p>
            <a:pPr algn="ctr"/>
            <a:r>
              <a:rPr lang="en-US" sz="2800" b="1" dirty="0" smtClean="0">
                <a:latin typeface="Times New Roman" panose="02020603050405020304" pitchFamily="18" charset="0"/>
                <a:cs typeface="Times New Roman" panose="02020603050405020304" pitchFamily="18" charset="0"/>
              </a:rPr>
              <a:t>A</a:t>
            </a:r>
            <a:r>
              <a:rPr lang="ro-RO" sz="2800" b="1" dirty="0" smtClean="0">
                <a:latin typeface="Times New Roman" panose="02020603050405020304" pitchFamily="18" charset="0"/>
                <a:cs typeface="Times New Roman" panose="02020603050405020304" pitchFamily="18" charset="0"/>
              </a:rPr>
              <a:t>tribuire</a:t>
            </a:r>
            <a:r>
              <a:rPr lang="en-US" sz="2800" b="1" dirty="0" smtClean="0">
                <a:latin typeface="Times New Roman" panose="02020603050405020304" pitchFamily="18" charset="0"/>
                <a:cs typeface="Times New Roman" panose="02020603050405020304" pitchFamily="18" charset="0"/>
              </a:rPr>
              <a:t>a</a:t>
            </a:r>
            <a:r>
              <a:rPr lang="ro-RO" sz="2800" dirty="0">
                <a:latin typeface="Times New Roman" panose="02020603050405020304" pitchFamily="18" charset="0"/>
                <a:cs typeface="Times New Roman" panose="02020603050405020304" pitchFamily="18" charset="0"/>
              </a:rPr>
              <a:t> </a:t>
            </a:r>
            <a:r>
              <a:rPr lang="en-US" sz="2800" b="1" dirty="0" smtClean="0">
                <a:latin typeface="Times New Roman" panose="02020603050405020304" pitchFamily="18" charset="0"/>
                <a:cs typeface="Times New Roman" panose="02020603050405020304" pitchFamily="18" charset="0"/>
              </a:rPr>
              <a:t>c</a:t>
            </a:r>
            <a:r>
              <a:rPr lang="ro-RO" sz="2800" b="1" dirty="0" smtClean="0">
                <a:latin typeface="Times New Roman" panose="02020603050405020304" pitchFamily="18" charset="0"/>
                <a:cs typeface="Times New Roman" panose="02020603050405020304" pitchFamily="18" charset="0"/>
              </a:rPr>
              <a:t>ontractel</a:t>
            </a:r>
            <a:r>
              <a:rPr lang="en-US" sz="2800" b="1" dirty="0" smtClean="0">
                <a:latin typeface="Times New Roman" panose="02020603050405020304" pitchFamily="18" charset="0"/>
                <a:cs typeface="Times New Roman" panose="02020603050405020304" pitchFamily="18" charset="0"/>
              </a:rPr>
              <a:t>or</a:t>
            </a:r>
            <a:r>
              <a:rPr lang="ro-RO" sz="2800" b="1" dirty="0" smtClean="0">
                <a:latin typeface="Times New Roman" panose="02020603050405020304" pitchFamily="18" charset="0"/>
                <a:cs typeface="Times New Roman" panose="02020603050405020304" pitchFamily="18" charset="0"/>
              </a:rPr>
              <a:t> </a:t>
            </a:r>
            <a:r>
              <a:rPr lang="ro-RO" sz="2800" b="1" dirty="0">
                <a:latin typeface="Times New Roman" panose="02020603050405020304" pitchFamily="18" charset="0"/>
                <a:cs typeface="Times New Roman" panose="02020603050405020304" pitchFamily="18" charset="0"/>
              </a:rPr>
              <a:t>de delegare a gestiunii</a:t>
            </a:r>
            <a:r>
              <a:rPr lang="en-US" sz="2800" b="1" dirty="0" smtClean="0">
                <a:latin typeface="Times New Roman" panose="02020603050405020304" pitchFamily="18" charset="0"/>
                <a:cs typeface="Times New Roman" panose="02020603050405020304" pitchFamily="18" charset="0"/>
              </a:rPr>
              <a:t> </a:t>
            </a:r>
            <a:endParaRPr lang="ro-RO" sz="2800" b="1" dirty="0"/>
          </a:p>
        </p:txBody>
      </p:sp>
      <p:sp>
        <p:nvSpPr>
          <p:cNvPr id="3" name="Content Placeholder 2"/>
          <p:cNvSpPr>
            <a:spLocks noGrp="1"/>
          </p:cNvSpPr>
          <p:nvPr>
            <p:ph idx="1"/>
          </p:nvPr>
        </p:nvSpPr>
        <p:spPr>
          <a:xfrm>
            <a:off x="941560" y="1879943"/>
            <a:ext cx="10339058" cy="4351338"/>
          </a:xfrm>
        </p:spPr>
        <p:txBody>
          <a:bodyPr/>
          <a:lstStyle/>
          <a:p>
            <a:pPr marL="0" lvl="0" indent="0" algn="ctr">
              <a:lnSpc>
                <a:spcPct val="100000"/>
              </a:lnSpc>
              <a:spcBef>
                <a:spcPct val="20000"/>
              </a:spcBef>
              <a:buNone/>
            </a:pPr>
            <a:r>
              <a:rPr lang="ro-RO" sz="2000" b="1" dirty="0" smtClean="0">
                <a:latin typeface="Times New Roman" panose="02020603050405020304" pitchFamily="18" charset="0"/>
                <a:ea typeface="+mj-ea"/>
                <a:cs typeface="Times New Roman" panose="02020603050405020304" pitchFamily="18" charset="0"/>
              </a:rPr>
              <a:t>Stabilirea modalităţii de gestiune</a:t>
            </a:r>
            <a:endParaRPr lang="ro-RO" sz="2000" dirty="0" smtClean="0">
              <a:latin typeface="Times New Roman" panose="02020603050405020304" pitchFamily="18" charset="0"/>
            </a:endParaRPr>
          </a:p>
          <a:p>
            <a:pPr marL="0" lvl="0" indent="0" algn="just">
              <a:lnSpc>
                <a:spcPct val="100000"/>
              </a:lnSpc>
              <a:spcBef>
                <a:spcPct val="20000"/>
              </a:spcBef>
              <a:buNone/>
            </a:pPr>
            <a:endParaRPr lang="ro-RO" sz="2000" dirty="0">
              <a:solidFill>
                <a:prstClr val="black"/>
              </a:solidFill>
              <a:latin typeface="Times New Roman" panose="02020603050405020304" pitchFamily="18" charset="0"/>
            </a:endParaRPr>
          </a:p>
          <a:p>
            <a:pPr marL="0" lvl="0" indent="0" algn="just">
              <a:lnSpc>
                <a:spcPct val="100000"/>
              </a:lnSpc>
              <a:spcBef>
                <a:spcPct val="20000"/>
              </a:spcBef>
              <a:buNone/>
            </a:pPr>
            <a:r>
              <a:rPr lang="vi-VN" sz="2000" dirty="0" smtClean="0">
                <a:solidFill>
                  <a:prstClr val="black"/>
                </a:solidFill>
                <a:latin typeface="Times New Roman" panose="02020603050405020304" pitchFamily="18" charset="0"/>
              </a:rPr>
              <a:t>Modalitatea </a:t>
            </a:r>
            <a:r>
              <a:rPr lang="vi-VN" sz="2000" dirty="0">
                <a:solidFill>
                  <a:prstClr val="black"/>
                </a:solidFill>
                <a:latin typeface="Times New Roman" panose="02020603050405020304" pitchFamily="18" charset="0"/>
              </a:rPr>
              <a:t>de gestiune a </a:t>
            </a:r>
            <a:r>
              <a:rPr lang="en-US" sz="2000" dirty="0" err="1">
                <a:solidFill>
                  <a:prstClr val="black"/>
                </a:solidFill>
                <a:latin typeface="Times New Roman" panose="02020603050405020304" pitchFamily="18" charset="0"/>
                <a:cs typeface="Times New Roman" panose="02020603050405020304" pitchFamily="18" charset="0"/>
              </a:rPr>
              <a:t>serviciului</a:t>
            </a:r>
            <a:r>
              <a:rPr lang="en-US" sz="2000" dirty="0">
                <a:solidFill>
                  <a:prstClr val="black"/>
                </a:solidFill>
                <a:latin typeface="Times New Roman" panose="02020603050405020304" pitchFamily="18" charset="0"/>
                <a:cs typeface="Times New Roman" panose="02020603050405020304" pitchFamily="18" charset="0"/>
              </a:rPr>
              <a:t> public de </a:t>
            </a:r>
            <a:r>
              <a:rPr lang="en-US" sz="2000" dirty="0" err="1">
                <a:solidFill>
                  <a:prstClr val="black"/>
                </a:solidFill>
                <a:latin typeface="Times New Roman" panose="02020603050405020304" pitchFamily="18" charset="0"/>
                <a:cs typeface="Times New Roman" panose="02020603050405020304" pitchFamily="18" charset="0"/>
              </a:rPr>
              <a:t>alimentare</a:t>
            </a:r>
            <a:r>
              <a:rPr lang="en-US" sz="2000" dirty="0">
                <a:solidFill>
                  <a:prstClr val="black"/>
                </a:solidFill>
                <a:latin typeface="Times New Roman" panose="02020603050405020304" pitchFamily="18" charset="0"/>
                <a:cs typeface="Times New Roman" panose="02020603050405020304" pitchFamily="18" charset="0"/>
              </a:rPr>
              <a:t> cu </a:t>
            </a:r>
            <a:r>
              <a:rPr lang="en-US" sz="2000" dirty="0" err="1">
                <a:solidFill>
                  <a:prstClr val="black"/>
                </a:solidFill>
                <a:latin typeface="Times New Roman" panose="02020603050405020304" pitchFamily="18" charset="0"/>
                <a:cs typeface="Times New Roman" panose="02020603050405020304" pitchFamily="18" charset="0"/>
              </a:rPr>
              <a:t>energie</a:t>
            </a:r>
            <a:r>
              <a:rPr lang="en-US" sz="2000" dirty="0">
                <a:solidFill>
                  <a:prstClr val="black"/>
                </a:solidFill>
                <a:latin typeface="Times New Roman" panose="02020603050405020304" pitchFamily="18" charset="0"/>
                <a:cs typeface="Times New Roman" panose="02020603050405020304" pitchFamily="18" charset="0"/>
              </a:rPr>
              <a:t> </a:t>
            </a:r>
            <a:r>
              <a:rPr lang="en-US" sz="2000" dirty="0" err="1">
                <a:solidFill>
                  <a:prstClr val="black"/>
                </a:solidFill>
                <a:latin typeface="Times New Roman" panose="02020603050405020304" pitchFamily="18" charset="0"/>
                <a:cs typeface="Times New Roman" panose="02020603050405020304" pitchFamily="18" charset="0"/>
              </a:rPr>
              <a:t>termică</a:t>
            </a:r>
            <a:r>
              <a:rPr lang="vi-VN" sz="2000" dirty="0">
                <a:solidFill>
                  <a:prstClr val="black"/>
                </a:solidFill>
                <a:latin typeface="Times New Roman" panose="02020603050405020304" pitchFamily="18" charset="0"/>
                <a:cs typeface="Times New Roman" panose="02020603050405020304" pitchFamily="18" charset="0"/>
              </a:rPr>
              <a:t> </a:t>
            </a:r>
            <a:r>
              <a:rPr lang="vi-VN" sz="2000" dirty="0" smtClean="0">
                <a:solidFill>
                  <a:prstClr val="black"/>
                </a:solidFill>
                <a:latin typeface="Times New Roman" panose="02020603050405020304" pitchFamily="18" charset="0"/>
                <a:cs typeface="Times New Roman" panose="02020603050405020304" pitchFamily="18" charset="0"/>
              </a:rPr>
              <a:t>se </a:t>
            </a:r>
            <a:r>
              <a:rPr lang="vi-VN" sz="2000" dirty="0">
                <a:solidFill>
                  <a:prstClr val="black"/>
                </a:solidFill>
                <a:latin typeface="Times New Roman" panose="02020603050405020304" pitchFamily="18" charset="0"/>
              </a:rPr>
              <a:t>stabileşte prin hotărâri ale autorităţilor deliberative ale unităţilor administrativ-teritoriale</a:t>
            </a:r>
            <a:r>
              <a:rPr lang="en-US" sz="2000" dirty="0">
                <a:solidFill>
                  <a:prstClr val="black"/>
                </a:solidFill>
              </a:rPr>
              <a:t> </a:t>
            </a:r>
            <a:r>
              <a:rPr lang="vi-VN" sz="2000" b="1" dirty="0">
                <a:solidFill>
                  <a:prstClr val="black"/>
                </a:solidFill>
                <a:latin typeface="Times New Roman" panose="02020603050405020304" pitchFamily="18" charset="0"/>
              </a:rPr>
              <a:t>în baza unui studiu de oportunitate</a:t>
            </a:r>
            <a:r>
              <a:rPr lang="vi-VN" sz="2000" dirty="0">
                <a:solidFill>
                  <a:prstClr val="black"/>
                </a:solidFill>
                <a:latin typeface="Times New Roman" panose="02020603050405020304" pitchFamily="18" charset="0"/>
              </a:rPr>
              <a:t>, în funcţie de</a:t>
            </a:r>
            <a:r>
              <a:rPr lang="en-US" sz="2000" dirty="0">
                <a:solidFill>
                  <a:prstClr val="black"/>
                </a:solidFill>
              </a:rPr>
              <a:t>:</a:t>
            </a:r>
            <a:r>
              <a:rPr lang="vi-VN" sz="2000" dirty="0">
                <a:solidFill>
                  <a:prstClr val="black"/>
                </a:solidFill>
                <a:latin typeface="Times New Roman" panose="02020603050405020304" pitchFamily="18" charset="0"/>
              </a:rPr>
              <a:t> </a:t>
            </a:r>
            <a:endParaRPr lang="ro-RO" sz="2000" dirty="0" smtClean="0">
              <a:solidFill>
                <a:prstClr val="black"/>
              </a:solidFill>
              <a:latin typeface="Times New Roman" panose="02020603050405020304" pitchFamily="18" charset="0"/>
            </a:endParaRPr>
          </a:p>
          <a:p>
            <a:pPr marL="0" lvl="0" indent="0" algn="just">
              <a:lnSpc>
                <a:spcPct val="100000"/>
              </a:lnSpc>
              <a:spcBef>
                <a:spcPct val="20000"/>
              </a:spcBef>
              <a:buNone/>
            </a:pPr>
            <a:endParaRPr lang="en-US" sz="2000" dirty="0">
              <a:solidFill>
                <a:prstClr val="black"/>
              </a:solidFill>
            </a:endParaRPr>
          </a:p>
          <a:p>
            <a:pPr lvl="1">
              <a:lnSpc>
                <a:spcPct val="100000"/>
              </a:lnSpc>
              <a:spcBef>
                <a:spcPct val="20000"/>
              </a:spcBef>
              <a:buFont typeface="Calibri" panose="020F0502020204030204" pitchFamily="34" charset="0"/>
              <a:buChar char="‒"/>
            </a:pPr>
            <a:r>
              <a:rPr lang="vi-VN" sz="2000" dirty="0" smtClean="0">
                <a:solidFill>
                  <a:prstClr val="black"/>
                </a:solidFill>
                <a:latin typeface="+mj-lt"/>
              </a:rPr>
              <a:t>natura </a:t>
            </a:r>
            <a:r>
              <a:rPr lang="vi-VN" sz="2000" dirty="0">
                <a:solidFill>
                  <a:prstClr val="black"/>
                </a:solidFill>
                <a:latin typeface="+mj-lt"/>
              </a:rPr>
              <a:t>şi starea </a:t>
            </a:r>
            <a:r>
              <a:rPr lang="vi-VN" sz="2000" dirty="0" smtClean="0">
                <a:solidFill>
                  <a:prstClr val="black"/>
                </a:solidFill>
                <a:latin typeface="+mj-lt"/>
              </a:rPr>
              <a:t>serviciului</a:t>
            </a:r>
            <a:r>
              <a:rPr lang="en-US" sz="2000" dirty="0" smtClean="0">
                <a:solidFill>
                  <a:prstClr val="black"/>
                </a:solidFill>
                <a:latin typeface="+mj-lt"/>
              </a:rPr>
              <a:t>;</a:t>
            </a:r>
          </a:p>
          <a:p>
            <a:pPr lvl="1">
              <a:lnSpc>
                <a:spcPct val="100000"/>
              </a:lnSpc>
              <a:spcBef>
                <a:spcPct val="20000"/>
              </a:spcBef>
              <a:buFont typeface="Calibri" panose="020F0502020204030204" pitchFamily="34" charset="0"/>
              <a:buChar char="‒"/>
            </a:pPr>
            <a:r>
              <a:rPr lang="en-US" sz="2000" dirty="0" smtClean="0">
                <a:solidFill>
                  <a:prstClr val="black"/>
                </a:solidFill>
                <a:latin typeface="+mj-lt"/>
              </a:rPr>
              <a:t>n</a:t>
            </a:r>
            <a:r>
              <a:rPr lang="vi-VN" sz="2000" dirty="0" smtClean="0">
                <a:solidFill>
                  <a:prstClr val="black"/>
                </a:solidFill>
                <a:latin typeface="+mj-lt"/>
              </a:rPr>
              <a:t>ecesitatea </a:t>
            </a:r>
            <a:r>
              <a:rPr lang="vi-VN" sz="2000" dirty="0">
                <a:solidFill>
                  <a:prstClr val="black"/>
                </a:solidFill>
                <a:latin typeface="+mj-lt"/>
              </a:rPr>
              <a:t>asigurării celui mai bun raport </a:t>
            </a:r>
            <a:r>
              <a:rPr lang="vi-VN" sz="2000" dirty="0" smtClean="0">
                <a:solidFill>
                  <a:prstClr val="black"/>
                </a:solidFill>
                <a:latin typeface="+mj-lt"/>
              </a:rPr>
              <a:t>preţ/calitate</a:t>
            </a:r>
            <a:r>
              <a:rPr lang="en-US" sz="2000" dirty="0" smtClean="0">
                <a:solidFill>
                  <a:prstClr val="black"/>
                </a:solidFill>
                <a:latin typeface="+mj-lt"/>
              </a:rPr>
              <a:t>;</a:t>
            </a:r>
          </a:p>
          <a:p>
            <a:pPr lvl="1">
              <a:lnSpc>
                <a:spcPct val="100000"/>
              </a:lnSpc>
              <a:spcBef>
                <a:spcPct val="20000"/>
              </a:spcBef>
              <a:buFont typeface="Calibri" panose="020F0502020204030204" pitchFamily="34" charset="0"/>
              <a:buChar char="‒"/>
            </a:pPr>
            <a:r>
              <a:rPr lang="vi-VN" sz="2000" dirty="0" smtClean="0">
                <a:solidFill>
                  <a:prstClr val="black"/>
                </a:solidFill>
                <a:latin typeface="+mj-lt"/>
              </a:rPr>
              <a:t>interesele </a:t>
            </a:r>
            <a:r>
              <a:rPr lang="vi-VN" sz="2000" dirty="0">
                <a:solidFill>
                  <a:prstClr val="black"/>
                </a:solidFill>
                <a:latin typeface="+mj-lt"/>
              </a:rPr>
              <a:t>actuale şi de perspectivă ale unităţilor </a:t>
            </a:r>
            <a:r>
              <a:rPr lang="vi-VN" sz="2000" dirty="0" smtClean="0">
                <a:solidFill>
                  <a:prstClr val="black"/>
                </a:solidFill>
                <a:latin typeface="+mj-lt"/>
              </a:rPr>
              <a:t>administrativ-teritoriale</a:t>
            </a:r>
            <a:r>
              <a:rPr lang="en-US" sz="2000" dirty="0" smtClean="0">
                <a:solidFill>
                  <a:prstClr val="black"/>
                </a:solidFill>
                <a:latin typeface="+mj-lt"/>
              </a:rPr>
              <a:t>;</a:t>
            </a:r>
          </a:p>
          <a:p>
            <a:pPr lvl="1">
              <a:lnSpc>
                <a:spcPct val="100000"/>
              </a:lnSpc>
              <a:spcBef>
                <a:spcPct val="20000"/>
              </a:spcBef>
              <a:buFont typeface="Calibri" panose="020F0502020204030204" pitchFamily="34" charset="0"/>
              <a:buChar char="‒"/>
            </a:pPr>
            <a:r>
              <a:rPr lang="en-US" sz="2000" dirty="0" smtClean="0">
                <a:solidFill>
                  <a:prstClr val="black"/>
                </a:solidFill>
                <a:latin typeface="Times New Roman" panose="02020603050405020304" pitchFamily="18" charset="0"/>
                <a:cs typeface="Times New Roman" panose="02020603050405020304" pitchFamily="18" charset="0"/>
              </a:rPr>
              <a:t>m</a:t>
            </a:r>
            <a:r>
              <a:rPr lang="vi-VN" sz="2000" dirty="0" smtClean="0">
                <a:solidFill>
                  <a:prstClr val="black"/>
                </a:solidFill>
                <a:latin typeface="+mj-lt"/>
              </a:rPr>
              <a:t>ărimea </a:t>
            </a:r>
            <a:r>
              <a:rPr lang="vi-VN" sz="2000" dirty="0">
                <a:solidFill>
                  <a:prstClr val="black"/>
                </a:solidFill>
                <a:latin typeface="+mj-lt"/>
              </a:rPr>
              <a:t>şi complexitatea </a:t>
            </a:r>
            <a:r>
              <a:rPr lang="vi-VN" sz="2000" dirty="0" smtClean="0">
                <a:solidFill>
                  <a:prstClr val="black"/>
                </a:solidFill>
                <a:latin typeface="+mj-lt"/>
              </a:rPr>
              <a:t>sistem</a:t>
            </a:r>
            <a:r>
              <a:rPr lang="ro-RO" sz="2000" dirty="0" smtClean="0">
                <a:solidFill>
                  <a:prstClr val="black"/>
                </a:solidFill>
                <a:latin typeface="Times New Roman" panose="02020603050405020304" pitchFamily="18" charset="0"/>
                <a:cs typeface="Times New Roman" panose="02020603050405020304" pitchFamily="18" charset="0"/>
              </a:rPr>
              <a:t>ului</a:t>
            </a:r>
            <a:r>
              <a:rPr lang="vi-VN" sz="2000" dirty="0" smtClean="0">
                <a:solidFill>
                  <a:prstClr val="black"/>
                </a:solidFill>
                <a:latin typeface="Times New Roman" panose="02020603050405020304" pitchFamily="18" charset="0"/>
                <a:cs typeface="Times New Roman" panose="02020603050405020304" pitchFamily="18" charset="0"/>
              </a:rPr>
              <a:t>.</a:t>
            </a:r>
            <a:r>
              <a:rPr lang="vi-VN" sz="2000" dirty="0" smtClean="0">
                <a:solidFill>
                  <a:prstClr val="black"/>
                </a:solidFill>
                <a:latin typeface="+mj-lt"/>
              </a:rPr>
              <a:t/>
            </a:r>
            <a:br>
              <a:rPr lang="vi-VN" sz="2000" dirty="0" smtClean="0">
                <a:solidFill>
                  <a:prstClr val="black"/>
                </a:solidFill>
                <a:latin typeface="+mj-lt"/>
              </a:rPr>
            </a:br>
            <a:endParaRPr lang="en-US" sz="2000" dirty="0" smtClean="0">
              <a:solidFill>
                <a:prstClr val="black"/>
              </a:solidFill>
              <a:latin typeface="+mj-lt"/>
            </a:endParaRPr>
          </a:p>
          <a:p>
            <a:pPr marL="0" indent="0">
              <a:buNone/>
            </a:pPr>
            <a:endParaRPr lang="ro-RO" dirty="0"/>
          </a:p>
        </p:txBody>
      </p:sp>
    </p:spTree>
    <p:extLst>
      <p:ext uri="{BB962C8B-B14F-4D97-AF65-F5344CB8AC3E}">
        <p14:creationId xmlns:p14="http://schemas.microsoft.com/office/powerpoint/2010/main" val="260119085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41560" y="668802"/>
            <a:ext cx="10320951" cy="772734"/>
          </a:xfrm>
        </p:spPr>
        <p:txBody>
          <a:bodyPr>
            <a:normAutofit/>
          </a:bodyPr>
          <a:lstStyle/>
          <a:p>
            <a:pPr algn="ctr"/>
            <a:r>
              <a:rPr lang="en-US" sz="2800" b="1" dirty="0" smtClean="0">
                <a:latin typeface="Times New Roman" panose="02020603050405020304" pitchFamily="18" charset="0"/>
                <a:cs typeface="Times New Roman" panose="02020603050405020304" pitchFamily="18" charset="0"/>
              </a:rPr>
              <a:t>A</a:t>
            </a:r>
            <a:r>
              <a:rPr lang="ro-RO" sz="2800" b="1" dirty="0">
                <a:latin typeface="Times New Roman" panose="02020603050405020304" pitchFamily="18" charset="0"/>
                <a:cs typeface="Times New Roman" panose="02020603050405020304" pitchFamily="18" charset="0"/>
              </a:rPr>
              <a:t>tribuire</a:t>
            </a:r>
            <a:r>
              <a:rPr lang="en-US" sz="2800" b="1" dirty="0">
                <a:latin typeface="Times New Roman" panose="02020603050405020304" pitchFamily="18" charset="0"/>
                <a:cs typeface="Times New Roman" panose="02020603050405020304" pitchFamily="18" charset="0"/>
              </a:rPr>
              <a:t>a</a:t>
            </a:r>
            <a:r>
              <a:rPr lang="ro-RO" sz="2800" dirty="0">
                <a:latin typeface="Times New Roman" panose="02020603050405020304" pitchFamily="18" charset="0"/>
                <a:cs typeface="Times New Roman" panose="02020603050405020304" pitchFamily="18" charset="0"/>
              </a:rPr>
              <a:t> </a:t>
            </a:r>
            <a:r>
              <a:rPr lang="en-US" sz="2800" b="1" dirty="0">
                <a:latin typeface="Times New Roman" panose="02020603050405020304" pitchFamily="18" charset="0"/>
                <a:cs typeface="Times New Roman" panose="02020603050405020304" pitchFamily="18" charset="0"/>
              </a:rPr>
              <a:t>c</a:t>
            </a:r>
            <a:r>
              <a:rPr lang="ro-RO" sz="2800" b="1" dirty="0" smtClean="0">
                <a:latin typeface="Times New Roman" panose="02020603050405020304" pitchFamily="18" charset="0"/>
                <a:cs typeface="Times New Roman" panose="02020603050405020304" pitchFamily="18" charset="0"/>
              </a:rPr>
              <a:t>ontractel</a:t>
            </a:r>
            <a:r>
              <a:rPr lang="en-US" sz="2800" b="1" dirty="0" smtClean="0">
                <a:latin typeface="Times New Roman" panose="02020603050405020304" pitchFamily="18" charset="0"/>
                <a:cs typeface="Times New Roman" panose="02020603050405020304" pitchFamily="18" charset="0"/>
              </a:rPr>
              <a:t>or</a:t>
            </a:r>
            <a:r>
              <a:rPr lang="ro-RO" sz="2800" b="1" dirty="0" smtClean="0">
                <a:latin typeface="Times New Roman" panose="02020603050405020304" pitchFamily="18" charset="0"/>
                <a:cs typeface="Times New Roman" panose="02020603050405020304" pitchFamily="18" charset="0"/>
              </a:rPr>
              <a:t> </a:t>
            </a:r>
            <a:r>
              <a:rPr lang="ro-RO" sz="2800" b="1" dirty="0">
                <a:latin typeface="Times New Roman" panose="02020603050405020304" pitchFamily="18" charset="0"/>
                <a:cs typeface="Times New Roman" panose="02020603050405020304" pitchFamily="18" charset="0"/>
              </a:rPr>
              <a:t>de delegare a gestiunii</a:t>
            </a:r>
            <a:r>
              <a:rPr lang="en-US" sz="2800" b="1" dirty="0">
                <a:latin typeface="Times New Roman" panose="02020603050405020304" pitchFamily="18" charset="0"/>
                <a:cs typeface="Times New Roman" panose="02020603050405020304" pitchFamily="18" charset="0"/>
              </a:rPr>
              <a:t> </a:t>
            </a:r>
            <a:endParaRPr lang="ro-RO" sz="2800" dirty="0"/>
          </a:p>
        </p:txBody>
      </p:sp>
      <p:sp>
        <p:nvSpPr>
          <p:cNvPr id="3" name="Content Placeholder 2"/>
          <p:cNvSpPr>
            <a:spLocks noGrp="1"/>
          </p:cNvSpPr>
          <p:nvPr>
            <p:ph idx="1"/>
          </p:nvPr>
        </p:nvSpPr>
        <p:spPr>
          <a:xfrm>
            <a:off x="941560" y="1523020"/>
            <a:ext cx="10320951" cy="4932097"/>
          </a:xfrm>
        </p:spPr>
        <p:txBody>
          <a:bodyPr>
            <a:normAutofit/>
          </a:bodyPr>
          <a:lstStyle/>
          <a:p>
            <a:pPr marL="342900" lvl="0" indent="-342900" algn="just">
              <a:lnSpc>
                <a:spcPct val="100000"/>
              </a:lnSpc>
              <a:spcBef>
                <a:spcPct val="20000"/>
              </a:spcBef>
            </a:pPr>
            <a:endParaRPr lang="en-US" sz="2000" dirty="0" smtClean="0">
              <a:solidFill>
                <a:prstClr val="black"/>
              </a:solidFill>
              <a:latin typeface="Times New Roman" panose="02020603050405020304" pitchFamily="18" charset="0"/>
              <a:cs typeface="Times New Roman" panose="02020603050405020304" pitchFamily="18" charset="0"/>
            </a:endParaRPr>
          </a:p>
          <a:p>
            <a:pPr marL="0" lvl="0" indent="0">
              <a:lnSpc>
                <a:spcPct val="100000"/>
              </a:lnSpc>
              <a:spcBef>
                <a:spcPct val="20000"/>
              </a:spcBef>
              <a:buNone/>
            </a:pPr>
            <a:r>
              <a:rPr lang="en-US" sz="2000" b="1" dirty="0" smtClean="0">
                <a:solidFill>
                  <a:prstClr val="black"/>
                </a:solidFill>
                <a:latin typeface="Times New Roman" panose="02020603050405020304" pitchFamily="18" charset="0"/>
                <a:cs typeface="Times New Roman" panose="02020603050405020304" pitchFamily="18" charset="0"/>
              </a:rPr>
              <a:t>(</a:t>
            </a:r>
            <a:r>
              <a:rPr lang="ro-RO" sz="2000" b="1" dirty="0" smtClean="0">
                <a:solidFill>
                  <a:prstClr val="black"/>
                </a:solidFill>
                <a:latin typeface="Times New Roman" panose="02020603050405020304" pitchFamily="18" charset="0"/>
                <a:cs typeface="Times New Roman" panose="02020603050405020304" pitchFamily="18" charset="0"/>
              </a:rPr>
              <a:t>I</a:t>
            </a:r>
            <a:r>
              <a:rPr lang="en-US" sz="2000" b="1" dirty="0" smtClean="0">
                <a:solidFill>
                  <a:prstClr val="black"/>
                </a:solidFill>
                <a:latin typeface="Times New Roman" panose="02020603050405020304" pitchFamily="18" charset="0"/>
                <a:cs typeface="Times New Roman" panose="02020603050405020304" pitchFamily="18" charset="0"/>
              </a:rPr>
              <a:t>) </a:t>
            </a:r>
            <a:r>
              <a:rPr lang="ro-RO" sz="2000" b="1" dirty="0" smtClean="0">
                <a:solidFill>
                  <a:prstClr val="black"/>
                </a:solidFill>
                <a:latin typeface="Times New Roman" panose="02020603050405020304" pitchFamily="18" charset="0"/>
                <a:cs typeface="Times New Roman" panose="02020603050405020304" pitchFamily="18" charset="0"/>
              </a:rPr>
              <a:t>Condiţiile </a:t>
            </a:r>
            <a:r>
              <a:rPr lang="ro-RO" sz="2000" b="1" dirty="0">
                <a:solidFill>
                  <a:prstClr val="black"/>
                </a:solidFill>
                <a:latin typeface="Times New Roman" panose="02020603050405020304" pitchFamily="18" charset="0"/>
                <a:cs typeface="Times New Roman" panose="02020603050405020304" pitchFamily="18" charset="0"/>
              </a:rPr>
              <a:t>de atribuire </a:t>
            </a:r>
            <a:r>
              <a:rPr lang="ro-RO" sz="2000" b="1" dirty="0" smtClean="0">
                <a:solidFill>
                  <a:prstClr val="black"/>
                </a:solidFill>
                <a:latin typeface="Times New Roman" panose="02020603050405020304" pitchFamily="18" charset="0"/>
                <a:cs typeface="Times New Roman" panose="02020603050405020304" pitchFamily="18" charset="0"/>
              </a:rPr>
              <a:t>directă (încredinţare directă):</a:t>
            </a:r>
            <a:r>
              <a:rPr lang="en-US" sz="3200" b="1" dirty="0">
                <a:solidFill>
                  <a:prstClr val="black"/>
                </a:solidFill>
                <a:latin typeface="Times New Roman" panose="02020603050405020304" pitchFamily="18" charset="0"/>
                <a:cs typeface="Times New Roman" panose="02020603050405020304" pitchFamily="18" charset="0"/>
              </a:rPr>
              <a:t/>
            </a:r>
            <a:br>
              <a:rPr lang="en-US" sz="3200" b="1" dirty="0">
                <a:solidFill>
                  <a:prstClr val="black"/>
                </a:solidFill>
                <a:latin typeface="Times New Roman" panose="02020603050405020304" pitchFamily="18" charset="0"/>
                <a:cs typeface="Times New Roman" panose="02020603050405020304" pitchFamily="18" charset="0"/>
              </a:rPr>
            </a:br>
            <a:endParaRPr lang="en-US" sz="2000" dirty="0" smtClean="0">
              <a:solidFill>
                <a:prstClr val="black"/>
              </a:solidFill>
              <a:latin typeface="Times New Roman" panose="02020603050405020304" pitchFamily="18" charset="0"/>
              <a:cs typeface="Times New Roman" panose="02020603050405020304" pitchFamily="18" charset="0"/>
            </a:endParaRPr>
          </a:p>
          <a:p>
            <a:pPr marL="342900" lvl="0" indent="-342900" algn="just">
              <a:lnSpc>
                <a:spcPct val="100000"/>
              </a:lnSpc>
              <a:spcBef>
                <a:spcPct val="20000"/>
              </a:spcBef>
            </a:pPr>
            <a:r>
              <a:rPr lang="vi-VN" sz="2000" dirty="0" smtClean="0">
                <a:solidFill>
                  <a:prstClr val="black"/>
                </a:solidFill>
                <a:latin typeface="Times New Roman" panose="02020603050405020304" pitchFamily="18" charset="0"/>
                <a:cs typeface="Times New Roman" panose="02020603050405020304" pitchFamily="18" charset="0"/>
              </a:rPr>
              <a:t>Autorităţile </a:t>
            </a:r>
            <a:r>
              <a:rPr lang="vi-VN" sz="2000" dirty="0">
                <a:solidFill>
                  <a:prstClr val="black"/>
                </a:solidFill>
                <a:latin typeface="Times New Roman" panose="02020603050405020304" pitchFamily="18" charset="0"/>
                <a:cs typeface="Times New Roman" panose="02020603050405020304" pitchFamily="18" charset="0"/>
              </a:rPr>
              <a:t>deliberative ale unităţilor administrativ-teritoriale sau, după caz, asociaţiile de dezvoltare intercomunitară cu obiect de activitate serviciile</a:t>
            </a:r>
            <a:r>
              <a:rPr lang="en-US" sz="2000" dirty="0">
                <a:solidFill>
                  <a:prstClr val="black"/>
                </a:solidFill>
                <a:latin typeface="Times New Roman" panose="02020603050405020304" pitchFamily="18" charset="0"/>
                <a:cs typeface="Times New Roman" panose="02020603050405020304" pitchFamily="18" charset="0"/>
              </a:rPr>
              <a:t> de </a:t>
            </a:r>
            <a:r>
              <a:rPr lang="en-US" sz="2000" dirty="0" err="1" smtClean="0">
                <a:solidFill>
                  <a:prstClr val="black"/>
                </a:solidFill>
                <a:latin typeface="Times New Roman" panose="02020603050405020304" pitchFamily="18" charset="0"/>
                <a:cs typeface="Times New Roman" panose="02020603050405020304" pitchFamily="18" charset="0"/>
              </a:rPr>
              <a:t>utilit</a:t>
            </a:r>
            <a:r>
              <a:rPr lang="ro-RO" sz="2000" dirty="0" smtClean="0">
                <a:solidFill>
                  <a:prstClr val="black"/>
                </a:solidFill>
                <a:latin typeface="Times New Roman" panose="02020603050405020304" pitchFamily="18" charset="0"/>
                <a:cs typeface="Times New Roman" panose="02020603050405020304" pitchFamily="18" charset="0"/>
              </a:rPr>
              <a:t>ăţ</a:t>
            </a:r>
            <a:r>
              <a:rPr lang="en-US" sz="2000" dirty="0" err="1" smtClean="0">
                <a:solidFill>
                  <a:prstClr val="black"/>
                </a:solidFill>
                <a:latin typeface="Times New Roman" panose="02020603050405020304" pitchFamily="18" charset="0"/>
                <a:cs typeface="Times New Roman" panose="02020603050405020304" pitchFamily="18" charset="0"/>
              </a:rPr>
              <a:t>i</a:t>
            </a:r>
            <a:r>
              <a:rPr lang="en-US" sz="2000" dirty="0" smtClean="0">
                <a:solidFill>
                  <a:prstClr val="black"/>
                </a:solidFill>
                <a:latin typeface="Times New Roman" panose="02020603050405020304" pitchFamily="18" charset="0"/>
                <a:cs typeface="Times New Roman" panose="02020603050405020304" pitchFamily="18" charset="0"/>
              </a:rPr>
              <a:t> </a:t>
            </a:r>
            <a:r>
              <a:rPr lang="en-US" sz="2000" dirty="0" err="1">
                <a:solidFill>
                  <a:prstClr val="black"/>
                </a:solidFill>
                <a:latin typeface="Times New Roman" panose="02020603050405020304" pitchFamily="18" charset="0"/>
                <a:cs typeface="Times New Roman" panose="02020603050405020304" pitchFamily="18" charset="0"/>
              </a:rPr>
              <a:t>publice</a:t>
            </a:r>
            <a:r>
              <a:rPr lang="vi-VN" sz="2000" dirty="0">
                <a:solidFill>
                  <a:prstClr val="black"/>
                </a:solidFill>
                <a:latin typeface="Times New Roman" panose="02020603050405020304" pitchFamily="18" charset="0"/>
                <a:cs typeface="Times New Roman" panose="02020603050405020304" pitchFamily="18" charset="0"/>
              </a:rPr>
              <a:t>, în baza mandatului primit, pot încredinţa unui operator de drept privat gestiunea servici</a:t>
            </a:r>
            <a:r>
              <a:rPr lang="en-US" sz="2000" dirty="0" err="1">
                <a:solidFill>
                  <a:prstClr val="black"/>
                </a:solidFill>
                <a:cs typeface="Times New Roman" panose="02020603050405020304" pitchFamily="18" charset="0"/>
              </a:rPr>
              <a:t>ului</a:t>
            </a:r>
            <a:r>
              <a:rPr lang="vi-VN" sz="2000" dirty="0">
                <a:solidFill>
                  <a:prstClr val="black"/>
                </a:solidFill>
                <a:latin typeface="Times New Roman" panose="02020603050405020304" pitchFamily="18" charset="0"/>
                <a:cs typeface="Times New Roman" panose="02020603050405020304" pitchFamily="18" charset="0"/>
              </a:rPr>
              <a:t> de </a:t>
            </a:r>
            <a:r>
              <a:rPr lang="en-US" sz="2000" dirty="0" err="1">
                <a:solidFill>
                  <a:prstClr val="black"/>
                </a:solidFill>
                <a:latin typeface="Times New Roman" panose="02020603050405020304" pitchFamily="18" charset="0"/>
                <a:cs typeface="Times New Roman" panose="02020603050405020304" pitchFamily="18" charset="0"/>
              </a:rPr>
              <a:t>alimentare</a:t>
            </a:r>
            <a:r>
              <a:rPr lang="en-US" sz="2000" dirty="0">
                <a:solidFill>
                  <a:prstClr val="black"/>
                </a:solidFill>
                <a:latin typeface="Times New Roman" panose="02020603050405020304" pitchFamily="18" charset="0"/>
                <a:cs typeface="Times New Roman" panose="02020603050405020304" pitchFamily="18" charset="0"/>
              </a:rPr>
              <a:t> cu </a:t>
            </a:r>
            <a:r>
              <a:rPr lang="en-US" sz="2000" dirty="0" err="1">
                <a:solidFill>
                  <a:prstClr val="black"/>
                </a:solidFill>
                <a:latin typeface="Times New Roman" panose="02020603050405020304" pitchFamily="18" charset="0"/>
                <a:cs typeface="Times New Roman" panose="02020603050405020304" pitchFamily="18" charset="0"/>
              </a:rPr>
              <a:t>energie</a:t>
            </a:r>
            <a:r>
              <a:rPr lang="en-US" sz="2000" dirty="0">
                <a:solidFill>
                  <a:prstClr val="black"/>
                </a:solidFill>
                <a:latin typeface="Times New Roman" panose="02020603050405020304" pitchFamily="18" charset="0"/>
                <a:cs typeface="Times New Roman" panose="02020603050405020304" pitchFamily="18" charset="0"/>
              </a:rPr>
              <a:t> </a:t>
            </a:r>
            <a:r>
              <a:rPr lang="en-US" sz="2000" dirty="0" err="1">
                <a:solidFill>
                  <a:prstClr val="black"/>
                </a:solidFill>
                <a:latin typeface="Times New Roman" panose="02020603050405020304" pitchFamily="18" charset="0"/>
                <a:cs typeface="Times New Roman" panose="02020603050405020304" pitchFamily="18" charset="0"/>
              </a:rPr>
              <a:t>termica</a:t>
            </a:r>
            <a:r>
              <a:rPr lang="en-US" sz="2000" dirty="0">
                <a:solidFill>
                  <a:prstClr val="black"/>
                </a:solidFill>
                <a:latin typeface="Times New Roman" panose="02020603050405020304" pitchFamily="18" charset="0"/>
                <a:cs typeface="Times New Roman" panose="02020603050405020304" pitchFamily="18" charset="0"/>
              </a:rPr>
              <a:t> s</a:t>
            </a:r>
            <a:r>
              <a:rPr lang="vi-VN" sz="2000" dirty="0">
                <a:solidFill>
                  <a:prstClr val="black"/>
                </a:solidFill>
                <a:latin typeface="Times New Roman" panose="02020603050405020304" pitchFamily="18" charset="0"/>
                <a:cs typeface="Times New Roman" panose="02020603050405020304" pitchFamily="18" charset="0"/>
              </a:rPr>
              <a:t>au a uneia ori mai multor activităţi din sfera acest</a:t>
            </a:r>
            <a:r>
              <a:rPr lang="en-US" sz="2000" dirty="0" err="1">
                <a:solidFill>
                  <a:prstClr val="black"/>
                </a:solidFill>
                <a:cs typeface="Times New Roman" panose="02020603050405020304" pitchFamily="18" charset="0"/>
              </a:rPr>
              <a:t>ui</a:t>
            </a:r>
            <a:r>
              <a:rPr lang="vi-VN" sz="2000" dirty="0">
                <a:solidFill>
                  <a:prstClr val="black"/>
                </a:solidFill>
                <a:latin typeface="Times New Roman" panose="02020603050405020304" pitchFamily="18" charset="0"/>
                <a:cs typeface="Times New Roman" panose="02020603050405020304" pitchFamily="18" charset="0"/>
              </a:rPr>
              <a:t> servici</a:t>
            </a:r>
            <a:r>
              <a:rPr lang="en-US" sz="2000" dirty="0">
                <a:solidFill>
                  <a:prstClr val="black"/>
                </a:solidFill>
                <a:cs typeface="Times New Roman" panose="02020603050405020304" pitchFamily="18" charset="0"/>
              </a:rPr>
              <a:t>u</a:t>
            </a:r>
            <a:r>
              <a:rPr lang="vi-VN" sz="2000" dirty="0">
                <a:solidFill>
                  <a:prstClr val="black"/>
                </a:solidFill>
                <a:latin typeface="Times New Roman" panose="02020603050405020304" pitchFamily="18" charset="0"/>
                <a:cs typeface="Times New Roman" panose="02020603050405020304" pitchFamily="18" charset="0"/>
              </a:rPr>
              <a:t> prin atribuirea directă a contractului de delegare a gestiunii, cu respectarea condiţii</a:t>
            </a:r>
            <a:r>
              <a:rPr lang="en-US" sz="2000" dirty="0" err="1">
                <a:solidFill>
                  <a:prstClr val="black"/>
                </a:solidFill>
                <a:cs typeface="Times New Roman" panose="02020603050405020304" pitchFamily="18" charset="0"/>
              </a:rPr>
              <a:t>lor</a:t>
            </a:r>
            <a:r>
              <a:rPr lang="en-US" sz="2000" dirty="0">
                <a:solidFill>
                  <a:prstClr val="black"/>
                </a:solidFill>
                <a:cs typeface="Times New Roman" panose="02020603050405020304" pitchFamily="18" charset="0"/>
              </a:rPr>
              <a:t> </a:t>
            </a:r>
            <a:r>
              <a:rPr lang="en-US" sz="2000" dirty="0" err="1">
                <a:solidFill>
                  <a:prstClr val="black"/>
                </a:solidFill>
                <a:latin typeface="Times New Roman" panose="02020603050405020304" pitchFamily="18" charset="0"/>
                <a:cs typeface="Times New Roman" panose="02020603050405020304" pitchFamily="18" charset="0"/>
              </a:rPr>
              <a:t>prevazute</a:t>
            </a:r>
            <a:r>
              <a:rPr lang="en-US" sz="2000" dirty="0">
                <a:solidFill>
                  <a:prstClr val="black"/>
                </a:solidFill>
                <a:latin typeface="Times New Roman" panose="02020603050405020304" pitchFamily="18" charset="0"/>
                <a:cs typeface="Times New Roman" panose="02020603050405020304" pitchFamily="18" charset="0"/>
              </a:rPr>
              <a:t> de </a:t>
            </a:r>
            <a:r>
              <a:rPr lang="ro-RO" sz="2000" dirty="0">
                <a:solidFill>
                  <a:prstClr val="black"/>
                </a:solidFill>
                <a:latin typeface="Times New Roman" panose="02020603050405020304" pitchFamily="18" charset="0"/>
                <a:cs typeface="Times New Roman" panose="02020603050405020304" pitchFamily="18" charset="0"/>
              </a:rPr>
              <a:t>Legea </a:t>
            </a:r>
            <a:r>
              <a:rPr lang="en-US" sz="2000" dirty="0" err="1">
                <a:solidFill>
                  <a:prstClr val="black"/>
                </a:solidFill>
                <a:latin typeface="Times New Roman" panose="02020603050405020304" pitchFamily="18" charset="0"/>
                <a:cs typeface="Times New Roman" panose="02020603050405020304" pitchFamily="18" charset="0"/>
              </a:rPr>
              <a:t>serviciilor</a:t>
            </a:r>
            <a:r>
              <a:rPr lang="en-US" sz="2000" dirty="0">
                <a:solidFill>
                  <a:prstClr val="black"/>
                </a:solidFill>
                <a:latin typeface="Times New Roman" panose="02020603050405020304" pitchFamily="18" charset="0"/>
                <a:cs typeface="Times New Roman" panose="02020603050405020304" pitchFamily="18" charset="0"/>
              </a:rPr>
              <a:t> </a:t>
            </a:r>
            <a:r>
              <a:rPr lang="en-US" sz="2000" dirty="0" err="1">
                <a:solidFill>
                  <a:prstClr val="black"/>
                </a:solidFill>
                <a:latin typeface="Times New Roman" panose="02020603050405020304" pitchFamily="18" charset="0"/>
                <a:cs typeface="Times New Roman" panose="02020603050405020304" pitchFamily="18" charset="0"/>
              </a:rPr>
              <a:t>comunitare</a:t>
            </a:r>
            <a:r>
              <a:rPr lang="en-US" sz="2000" dirty="0">
                <a:solidFill>
                  <a:prstClr val="black"/>
                </a:solidFill>
                <a:latin typeface="Times New Roman" panose="02020603050405020304" pitchFamily="18" charset="0"/>
                <a:cs typeface="Times New Roman" panose="02020603050405020304" pitchFamily="18" charset="0"/>
              </a:rPr>
              <a:t> de </a:t>
            </a:r>
            <a:r>
              <a:rPr lang="en-US" sz="2000" dirty="0" err="1">
                <a:solidFill>
                  <a:prstClr val="black"/>
                </a:solidFill>
                <a:latin typeface="Times New Roman" panose="02020603050405020304" pitchFamily="18" charset="0"/>
                <a:cs typeface="Times New Roman" panose="02020603050405020304" pitchFamily="18" charset="0"/>
              </a:rPr>
              <a:t>utilitati</a:t>
            </a:r>
            <a:r>
              <a:rPr lang="en-US" sz="2000" dirty="0">
                <a:solidFill>
                  <a:prstClr val="black"/>
                </a:solidFill>
                <a:latin typeface="Times New Roman" panose="02020603050405020304" pitchFamily="18" charset="0"/>
                <a:cs typeface="Times New Roman" panose="02020603050405020304" pitchFamily="18" charset="0"/>
              </a:rPr>
              <a:t>  </a:t>
            </a:r>
            <a:r>
              <a:rPr lang="en-US" sz="2000" dirty="0" err="1">
                <a:solidFill>
                  <a:prstClr val="black"/>
                </a:solidFill>
                <a:latin typeface="Times New Roman" panose="02020603050405020304" pitchFamily="18" charset="0"/>
                <a:cs typeface="Times New Roman" panose="02020603050405020304" pitchFamily="18" charset="0"/>
              </a:rPr>
              <a:t>publice</a:t>
            </a:r>
            <a:r>
              <a:rPr lang="en-US" sz="2000" dirty="0">
                <a:solidFill>
                  <a:prstClr val="black"/>
                </a:solidFill>
                <a:latin typeface="Times New Roman" panose="02020603050405020304" pitchFamily="18" charset="0"/>
                <a:cs typeface="Times New Roman" panose="02020603050405020304" pitchFamily="18" charset="0"/>
              </a:rPr>
              <a:t> </a:t>
            </a:r>
            <a:r>
              <a:rPr lang="ro-RO" sz="2000" dirty="0">
                <a:solidFill>
                  <a:prstClr val="black"/>
                </a:solidFill>
                <a:latin typeface="Times New Roman" panose="02020603050405020304" pitchFamily="18" charset="0"/>
                <a:cs typeface="Times New Roman" panose="02020603050405020304" pitchFamily="18" charset="0"/>
              </a:rPr>
              <a:t>nr. </a:t>
            </a:r>
            <a:r>
              <a:rPr lang="ro-RO" sz="2000" dirty="0" smtClean="0">
                <a:solidFill>
                  <a:prstClr val="black"/>
                </a:solidFill>
                <a:latin typeface="Times New Roman" panose="02020603050405020304" pitchFamily="18" charset="0"/>
                <a:cs typeface="Times New Roman" panose="02020603050405020304" pitchFamily="18" charset="0"/>
              </a:rPr>
              <a:t>51/2006.</a:t>
            </a:r>
            <a:endParaRPr lang="en-US" sz="2000" dirty="0" smtClean="0">
              <a:solidFill>
                <a:prstClr val="black"/>
              </a:solidFill>
              <a:latin typeface="Times New Roman" panose="02020603050405020304" pitchFamily="18" charset="0"/>
              <a:cs typeface="Times New Roman" panose="02020603050405020304" pitchFamily="18" charset="0"/>
            </a:endParaRPr>
          </a:p>
          <a:p>
            <a:pPr marL="0" lvl="0" indent="0" algn="just">
              <a:lnSpc>
                <a:spcPct val="100000"/>
              </a:lnSpc>
              <a:spcBef>
                <a:spcPct val="20000"/>
              </a:spcBef>
              <a:buNone/>
            </a:pPr>
            <a:endParaRPr lang="en-US" sz="2000" dirty="0">
              <a:solidFill>
                <a:prstClr val="black"/>
              </a:solidFill>
              <a:latin typeface="Times New Roman" panose="02020603050405020304" pitchFamily="18" charset="0"/>
              <a:cs typeface="Times New Roman" panose="02020603050405020304" pitchFamily="18" charset="0"/>
            </a:endParaRPr>
          </a:p>
          <a:p>
            <a:pPr lvl="0" algn="just">
              <a:lnSpc>
                <a:spcPct val="100000"/>
              </a:lnSpc>
              <a:spcBef>
                <a:spcPct val="20000"/>
              </a:spcBef>
            </a:pPr>
            <a:r>
              <a:rPr lang="ro-RO" sz="2000" dirty="0" smtClean="0">
                <a:solidFill>
                  <a:prstClr val="black"/>
                </a:solidFill>
                <a:latin typeface="Times New Roman" panose="02020603050405020304" pitchFamily="18" charset="0"/>
                <a:cs typeface="Times New Roman" panose="02020603050405020304" pitchFamily="18" charset="0"/>
              </a:rPr>
              <a:t>C</a:t>
            </a:r>
            <a:r>
              <a:rPr lang="en-US" sz="2000" dirty="0" err="1" smtClean="0">
                <a:solidFill>
                  <a:prstClr val="black"/>
                </a:solidFill>
                <a:latin typeface="Times New Roman" panose="02020603050405020304" pitchFamily="18" charset="0"/>
                <a:cs typeface="Times New Roman" panose="02020603050405020304" pitchFamily="18" charset="0"/>
              </a:rPr>
              <a:t>ondi</a:t>
            </a:r>
            <a:r>
              <a:rPr lang="ro-RO" sz="2000" dirty="0">
                <a:solidFill>
                  <a:prstClr val="black"/>
                </a:solidFill>
                <a:latin typeface="Times New Roman" panose="02020603050405020304" pitchFamily="18" charset="0"/>
                <a:cs typeface="Times New Roman" panose="02020603050405020304" pitchFamily="18" charset="0"/>
              </a:rPr>
              <a:t>ţ</a:t>
            </a:r>
            <a:r>
              <a:rPr lang="en-US" sz="2000" dirty="0" smtClean="0">
                <a:solidFill>
                  <a:prstClr val="black"/>
                </a:solidFill>
                <a:latin typeface="Times New Roman" panose="02020603050405020304" pitchFamily="18" charset="0"/>
                <a:cs typeface="Times New Roman" panose="02020603050405020304" pitchFamily="18" charset="0"/>
              </a:rPr>
              <a:t>ii</a:t>
            </a:r>
            <a:r>
              <a:rPr lang="ro-RO" sz="2000" dirty="0" smtClean="0">
                <a:solidFill>
                  <a:prstClr val="black"/>
                </a:solidFill>
                <a:latin typeface="Times New Roman" panose="02020603050405020304" pitchFamily="18" charset="0"/>
                <a:cs typeface="Times New Roman" panose="02020603050405020304" pitchFamily="18" charset="0"/>
              </a:rPr>
              <a:t>le de atribuire directă</a:t>
            </a:r>
            <a:r>
              <a:rPr lang="en-US" sz="2000" dirty="0" smtClean="0">
                <a:solidFill>
                  <a:prstClr val="black"/>
                </a:solidFill>
                <a:latin typeface="Times New Roman" panose="02020603050405020304" pitchFamily="18" charset="0"/>
                <a:cs typeface="Times New Roman" panose="02020603050405020304" pitchFamily="18" charset="0"/>
              </a:rPr>
              <a:t> </a:t>
            </a:r>
            <a:r>
              <a:rPr lang="vi-VN" sz="2000" dirty="0">
                <a:solidFill>
                  <a:prstClr val="black"/>
                </a:solidFill>
                <a:latin typeface="Times New Roman" panose="02020603050405020304" pitchFamily="18" charset="0"/>
                <a:cs typeface="Times New Roman" panose="02020603050405020304" pitchFamily="18" charset="0"/>
              </a:rPr>
              <a:t>trebuie îndeplinite </a:t>
            </a:r>
            <a:r>
              <a:rPr lang="vi-VN" sz="2000" dirty="0" smtClean="0">
                <a:solidFill>
                  <a:prstClr val="black"/>
                </a:solidFill>
                <a:latin typeface="Times New Roman" panose="02020603050405020304" pitchFamily="18" charset="0"/>
                <a:cs typeface="Times New Roman" panose="02020603050405020304" pitchFamily="18" charset="0"/>
              </a:rPr>
              <a:t>cumulativ</a:t>
            </a:r>
            <a:r>
              <a:rPr lang="ro-RO" sz="2000" dirty="0" smtClean="0">
                <a:solidFill>
                  <a:prstClr val="black"/>
                </a:solidFill>
                <a:latin typeface="Times New Roman" panose="02020603050405020304" pitchFamily="18" charset="0"/>
                <a:cs typeface="Times New Roman" panose="02020603050405020304" pitchFamily="18" charset="0"/>
              </a:rPr>
              <a:t>,</a:t>
            </a:r>
            <a:r>
              <a:rPr lang="en-US" sz="2000" dirty="0" smtClean="0">
                <a:solidFill>
                  <a:prstClr val="black"/>
                </a:solidFill>
                <a:cs typeface="Times New Roman" panose="02020603050405020304" pitchFamily="18" charset="0"/>
              </a:rPr>
              <a:t> </a:t>
            </a:r>
            <a:r>
              <a:rPr lang="vi-VN" sz="2000" dirty="0">
                <a:solidFill>
                  <a:prstClr val="black"/>
                </a:solidFill>
                <a:latin typeface="Times New Roman" panose="02020603050405020304" pitchFamily="18" charset="0"/>
                <a:cs typeface="Times New Roman" panose="02020603050405020304" pitchFamily="18" charset="0"/>
              </a:rPr>
              <a:t>atât la data atribuirii contractului de delegare a gestiunii, cât şi pe toată durata acestui</a:t>
            </a:r>
            <a:r>
              <a:rPr lang="en-US" sz="2000" dirty="0" smtClean="0">
                <a:solidFill>
                  <a:prstClr val="black"/>
                </a:solidFill>
                <a:latin typeface="Times New Roman" panose="02020603050405020304" pitchFamily="18" charset="0"/>
                <a:cs typeface="Times New Roman" panose="02020603050405020304" pitchFamily="18" charset="0"/>
              </a:rPr>
              <a:t>a.</a:t>
            </a:r>
            <a:endParaRPr lang="ro-RO" sz="2000" dirty="0" smtClean="0">
              <a:solidFill>
                <a:prstClr val="black"/>
              </a:solidFill>
              <a:latin typeface="Times New Roman" panose="02020603050405020304" pitchFamily="18" charset="0"/>
              <a:cs typeface="Times New Roman" panose="02020603050405020304" pitchFamily="18" charset="0"/>
            </a:endParaRPr>
          </a:p>
          <a:p>
            <a:pPr lvl="0" algn="just">
              <a:lnSpc>
                <a:spcPct val="100000"/>
              </a:lnSpc>
              <a:spcBef>
                <a:spcPct val="20000"/>
              </a:spcBef>
            </a:pPr>
            <a:endParaRPr lang="ro-RO" sz="2000" dirty="0" smtClean="0">
              <a:solidFill>
                <a:prstClr val="black"/>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7475505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41560" y="772525"/>
            <a:ext cx="10311897" cy="497760"/>
          </a:xfrm>
        </p:spPr>
        <p:txBody>
          <a:bodyPr>
            <a:normAutofit/>
          </a:bodyPr>
          <a:lstStyle/>
          <a:p>
            <a:pPr algn="ctr"/>
            <a:r>
              <a:rPr lang="en-US" sz="2800" b="1" dirty="0">
                <a:latin typeface="Times New Roman" panose="02020603050405020304" pitchFamily="18" charset="0"/>
                <a:cs typeface="Times New Roman" panose="02020603050405020304" pitchFamily="18" charset="0"/>
              </a:rPr>
              <a:t>A</a:t>
            </a:r>
            <a:r>
              <a:rPr lang="ro-RO" sz="2800" b="1" dirty="0">
                <a:latin typeface="Times New Roman" panose="02020603050405020304" pitchFamily="18" charset="0"/>
                <a:cs typeface="Times New Roman" panose="02020603050405020304" pitchFamily="18" charset="0"/>
              </a:rPr>
              <a:t>tribuire</a:t>
            </a:r>
            <a:r>
              <a:rPr lang="en-US" sz="2800" b="1" dirty="0">
                <a:latin typeface="Times New Roman" panose="02020603050405020304" pitchFamily="18" charset="0"/>
                <a:cs typeface="Times New Roman" panose="02020603050405020304" pitchFamily="18" charset="0"/>
              </a:rPr>
              <a:t>a</a:t>
            </a:r>
            <a:r>
              <a:rPr lang="ro-RO" sz="2800" dirty="0">
                <a:latin typeface="Times New Roman" panose="02020603050405020304" pitchFamily="18" charset="0"/>
                <a:cs typeface="Times New Roman" panose="02020603050405020304" pitchFamily="18" charset="0"/>
              </a:rPr>
              <a:t> </a:t>
            </a:r>
            <a:r>
              <a:rPr lang="en-US" sz="2800" b="1" dirty="0">
                <a:latin typeface="Times New Roman" panose="02020603050405020304" pitchFamily="18" charset="0"/>
                <a:cs typeface="Times New Roman" panose="02020603050405020304" pitchFamily="18" charset="0"/>
              </a:rPr>
              <a:t>c</a:t>
            </a:r>
            <a:r>
              <a:rPr lang="ro-RO" sz="2800" b="1" dirty="0" smtClean="0">
                <a:latin typeface="Times New Roman" panose="02020603050405020304" pitchFamily="18" charset="0"/>
                <a:cs typeface="Times New Roman" panose="02020603050405020304" pitchFamily="18" charset="0"/>
              </a:rPr>
              <a:t>ontractel</a:t>
            </a:r>
            <a:r>
              <a:rPr lang="en-US" sz="2800" b="1" dirty="0" smtClean="0">
                <a:latin typeface="Times New Roman" panose="02020603050405020304" pitchFamily="18" charset="0"/>
                <a:cs typeface="Times New Roman" panose="02020603050405020304" pitchFamily="18" charset="0"/>
              </a:rPr>
              <a:t>or</a:t>
            </a:r>
            <a:r>
              <a:rPr lang="ro-RO" sz="2800" b="1" dirty="0" smtClean="0">
                <a:latin typeface="Times New Roman" panose="02020603050405020304" pitchFamily="18" charset="0"/>
                <a:cs typeface="Times New Roman" panose="02020603050405020304" pitchFamily="18" charset="0"/>
              </a:rPr>
              <a:t> </a:t>
            </a:r>
            <a:r>
              <a:rPr lang="ro-RO" sz="2800" b="1" dirty="0">
                <a:latin typeface="Times New Roman" panose="02020603050405020304" pitchFamily="18" charset="0"/>
                <a:cs typeface="Times New Roman" panose="02020603050405020304" pitchFamily="18" charset="0"/>
              </a:rPr>
              <a:t>de delegare a gestiunii</a:t>
            </a:r>
            <a:r>
              <a:rPr lang="en-US" sz="2800" b="1" dirty="0">
                <a:latin typeface="Times New Roman" panose="02020603050405020304" pitchFamily="18" charset="0"/>
                <a:cs typeface="Times New Roman" panose="02020603050405020304" pitchFamily="18" charset="0"/>
              </a:rPr>
              <a:t> </a:t>
            </a:r>
            <a:endParaRPr lang="ro-RO" dirty="0"/>
          </a:p>
        </p:txBody>
      </p:sp>
      <p:sp>
        <p:nvSpPr>
          <p:cNvPr id="3" name="Content Placeholder 2"/>
          <p:cNvSpPr>
            <a:spLocks noGrp="1"/>
          </p:cNvSpPr>
          <p:nvPr>
            <p:ph idx="1"/>
          </p:nvPr>
        </p:nvSpPr>
        <p:spPr>
          <a:xfrm>
            <a:off x="941560" y="1453013"/>
            <a:ext cx="10311897" cy="5409127"/>
          </a:xfrm>
        </p:spPr>
        <p:txBody>
          <a:bodyPr>
            <a:normAutofit/>
          </a:bodyPr>
          <a:lstStyle/>
          <a:p>
            <a:pPr marL="0" lvl="0" indent="0" algn="just">
              <a:lnSpc>
                <a:spcPct val="100000"/>
              </a:lnSpc>
              <a:spcBef>
                <a:spcPct val="20000"/>
              </a:spcBef>
              <a:buNone/>
            </a:pPr>
            <a:endParaRPr lang="en-US" sz="2000" b="1" dirty="0" smtClean="0">
              <a:solidFill>
                <a:prstClr val="black"/>
              </a:solidFill>
              <a:latin typeface="Times New Roman" panose="02020603050405020304" pitchFamily="18" charset="0"/>
              <a:cs typeface="Times New Roman" panose="02020603050405020304" pitchFamily="18" charset="0"/>
            </a:endParaRPr>
          </a:p>
          <a:p>
            <a:pPr marL="0" indent="0" algn="just">
              <a:lnSpc>
                <a:spcPct val="100000"/>
              </a:lnSpc>
              <a:spcBef>
                <a:spcPct val="20000"/>
              </a:spcBef>
              <a:buNone/>
            </a:pPr>
            <a:r>
              <a:rPr lang="en-US" sz="2000" b="1" dirty="0" smtClean="0">
                <a:solidFill>
                  <a:prstClr val="black"/>
                </a:solidFill>
                <a:latin typeface="Times New Roman" panose="02020603050405020304" pitchFamily="18" charset="0"/>
                <a:cs typeface="Times New Roman" panose="02020603050405020304" pitchFamily="18" charset="0"/>
              </a:rPr>
              <a:t>(I</a:t>
            </a:r>
            <a:r>
              <a:rPr lang="ro-RO" sz="2000" b="1" dirty="0" smtClean="0">
                <a:solidFill>
                  <a:prstClr val="black"/>
                </a:solidFill>
                <a:latin typeface="Times New Roman" panose="02020603050405020304" pitchFamily="18" charset="0"/>
                <a:cs typeface="Times New Roman" panose="02020603050405020304" pitchFamily="18" charset="0"/>
              </a:rPr>
              <a:t>I</a:t>
            </a:r>
            <a:r>
              <a:rPr lang="en-US" sz="2000" b="1" dirty="0" smtClean="0">
                <a:solidFill>
                  <a:prstClr val="black"/>
                </a:solidFill>
                <a:latin typeface="Times New Roman" panose="02020603050405020304" pitchFamily="18" charset="0"/>
                <a:cs typeface="Times New Roman" panose="02020603050405020304" pitchFamily="18" charset="0"/>
              </a:rPr>
              <a:t>) </a:t>
            </a:r>
            <a:r>
              <a:rPr lang="ro-RO" sz="2000" b="1" dirty="0" smtClean="0">
                <a:solidFill>
                  <a:prstClr val="black"/>
                </a:solidFill>
                <a:latin typeface="Times New Roman" panose="02020603050405020304" pitchFamily="18" charset="0"/>
                <a:cs typeface="Times New Roman" panose="02020603050405020304" pitchFamily="18" charset="0"/>
              </a:rPr>
              <a:t>Condiţiile </a:t>
            </a:r>
            <a:r>
              <a:rPr lang="ro-RO" sz="2000" b="1" dirty="0">
                <a:solidFill>
                  <a:prstClr val="black"/>
                </a:solidFill>
                <a:latin typeface="Times New Roman" panose="02020603050405020304" pitchFamily="18" charset="0"/>
                <a:cs typeface="Times New Roman" panose="02020603050405020304" pitchFamily="18" charset="0"/>
              </a:rPr>
              <a:t>de atribuire </a:t>
            </a:r>
            <a:r>
              <a:rPr lang="ro-RO" sz="2000" b="1" dirty="0" smtClean="0">
                <a:solidFill>
                  <a:prstClr val="black"/>
                </a:solidFill>
                <a:latin typeface="Times New Roman" panose="02020603050405020304" pitchFamily="18" charset="0"/>
                <a:cs typeface="Times New Roman" panose="02020603050405020304" pitchFamily="18" charset="0"/>
              </a:rPr>
              <a:t>directă (art. 28 alin. </a:t>
            </a:r>
            <a:r>
              <a:rPr lang="ro-RO" sz="2000" b="1" dirty="0"/>
              <a:t>(2</a:t>
            </a:r>
            <a:r>
              <a:rPr lang="ro-RO" sz="2000" b="1" baseline="30000" dirty="0"/>
              <a:t>1</a:t>
            </a:r>
            <a:r>
              <a:rPr lang="ro-RO" sz="2000" b="1" dirty="0" smtClean="0"/>
              <a:t>) din Legea nr. 51/2006):</a:t>
            </a:r>
          </a:p>
          <a:p>
            <a:pPr marL="0" indent="0" algn="just">
              <a:lnSpc>
                <a:spcPct val="100000"/>
              </a:lnSpc>
              <a:spcBef>
                <a:spcPct val="20000"/>
              </a:spcBef>
              <a:buNone/>
            </a:pPr>
            <a:endParaRPr lang="en-US" sz="2000" dirty="0"/>
          </a:p>
          <a:p>
            <a:pPr marL="457200" lvl="0" indent="-457200" algn="just">
              <a:lnSpc>
                <a:spcPct val="100000"/>
              </a:lnSpc>
              <a:spcBef>
                <a:spcPct val="20000"/>
              </a:spcBef>
              <a:buFont typeface="+mj-lt"/>
              <a:buAutoNum type="alphaLcParenR"/>
            </a:pPr>
            <a:r>
              <a:rPr lang="ro-RO" sz="2000" i="1" dirty="0" smtClean="0">
                <a:solidFill>
                  <a:prstClr val="black"/>
                </a:solidFill>
                <a:latin typeface="Times New Roman" panose="02020603050405020304" pitchFamily="18" charset="0"/>
              </a:rPr>
              <a:t>unitatea </a:t>
            </a:r>
            <a:r>
              <a:rPr lang="ro-RO" sz="2000" i="1" dirty="0">
                <a:solidFill>
                  <a:prstClr val="black"/>
                </a:solidFill>
                <a:latin typeface="Times New Roman" panose="02020603050405020304" pitchFamily="18" charset="0"/>
              </a:rPr>
              <a:t>administrativ-teritorială, în calitate de acţionar/asociat unic al operatorului, prin intermediul adunării generale a acţionarilor şi al consiliului de administraţie, exercită un control direct şi o influenţă dominantă asupra deciziilor strategice şi/sau semnificative ale operatorului </a:t>
            </a:r>
            <a:r>
              <a:rPr lang="ro-RO" sz="2000" i="1" dirty="0" smtClean="0">
                <a:solidFill>
                  <a:prstClr val="black"/>
                </a:solidFill>
                <a:latin typeface="Times New Roman" panose="02020603050405020304" pitchFamily="18" charset="0"/>
              </a:rPr>
              <a:t>în </a:t>
            </a:r>
            <a:r>
              <a:rPr lang="ro-RO" sz="2000" i="1" dirty="0">
                <a:solidFill>
                  <a:prstClr val="black"/>
                </a:solidFill>
                <a:latin typeface="Times New Roman" panose="02020603050405020304" pitchFamily="18" charset="0"/>
              </a:rPr>
              <a:t>legătură cu serviciul </a:t>
            </a:r>
            <a:r>
              <a:rPr lang="ro-RO" sz="2000" i="1" dirty="0" smtClean="0">
                <a:solidFill>
                  <a:prstClr val="black"/>
                </a:solidFill>
                <a:latin typeface="Times New Roman" panose="02020603050405020304" pitchFamily="18" charset="0"/>
              </a:rPr>
              <a:t>furnizat/prestat;</a:t>
            </a:r>
            <a:endParaRPr lang="en-US" sz="2000" i="1" dirty="0">
              <a:solidFill>
                <a:prstClr val="black"/>
              </a:solidFill>
              <a:latin typeface="Times New Roman" panose="02020603050405020304" pitchFamily="18" charset="0"/>
            </a:endParaRPr>
          </a:p>
          <a:p>
            <a:pPr marL="457200" lvl="0" indent="-457200" algn="just">
              <a:lnSpc>
                <a:spcPct val="100000"/>
              </a:lnSpc>
              <a:spcBef>
                <a:spcPct val="20000"/>
              </a:spcBef>
              <a:buFont typeface="+mj-lt"/>
              <a:buAutoNum type="alphaLcParenR"/>
            </a:pPr>
            <a:endParaRPr lang="en-US" sz="2000" i="1" dirty="0" smtClean="0">
              <a:solidFill>
                <a:prstClr val="black"/>
              </a:solidFill>
              <a:latin typeface="Times New Roman" panose="02020603050405020304" pitchFamily="18" charset="0"/>
            </a:endParaRPr>
          </a:p>
          <a:p>
            <a:pPr marL="457200" lvl="0" indent="-457200" algn="just">
              <a:lnSpc>
                <a:spcPct val="100000"/>
              </a:lnSpc>
              <a:spcBef>
                <a:spcPct val="20000"/>
              </a:spcBef>
              <a:buFont typeface="+mj-lt"/>
              <a:buAutoNum type="alphaLcParenR"/>
            </a:pPr>
            <a:r>
              <a:rPr lang="vi-VN" sz="2000" i="1" dirty="0" smtClean="0">
                <a:solidFill>
                  <a:prstClr val="black"/>
                </a:solidFill>
                <a:latin typeface="Times New Roman" panose="02020603050405020304" pitchFamily="18" charset="0"/>
              </a:rPr>
              <a:t>operatorul </a:t>
            </a:r>
            <a:r>
              <a:rPr lang="vi-VN" sz="2000" i="1" dirty="0">
                <a:solidFill>
                  <a:prstClr val="black"/>
                </a:solidFill>
                <a:latin typeface="Times New Roman" panose="02020603050405020304" pitchFamily="18" charset="0"/>
              </a:rPr>
              <a:t>desfăşoară exclusiv activităţi din sfera furnizării/prestării serviciilor </a:t>
            </a:r>
            <a:r>
              <a:rPr lang="en-US" sz="2000" i="1" dirty="0">
                <a:solidFill>
                  <a:prstClr val="black"/>
                </a:solidFill>
                <a:latin typeface="Times New Roman" panose="02020603050405020304" pitchFamily="18" charset="0"/>
                <a:cs typeface="Times New Roman" panose="02020603050405020304" pitchFamily="18" charset="0"/>
              </a:rPr>
              <a:t>de </a:t>
            </a:r>
            <a:r>
              <a:rPr lang="ro-RO" sz="2000" i="1" dirty="0" smtClean="0">
                <a:solidFill>
                  <a:prstClr val="black"/>
                </a:solidFill>
                <a:latin typeface="Times New Roman" panose="02020603050405020304" pitchFamily="18" charset="0"/>
                <a:cs typeface="Times New Roman" panose="02020603050405020304" pitchFamily="18" charset="0"/>
              </a:rPr>
              <a:t>utilităţi publice </a:t>
            </a:r>
            <a:r>
              <a:rPr lang="vi-VN" sz="2000" i="1" dirty="0" smtClean="0">
                <a:solidFill>
                  <a:prstClr val="black"/>
                </a:solidFill>
                <a:latin typeface="Times New Roman" panose="02020603050405020304" pitchFamily="18" charset="0"/>
              </a:rPr>
              <a:t>destinate </a:t>
            </a:r>
            <a:r>
              <a:rPr lang="vi-VN" sz="2000" i="1" dirty="0">
                <a:solidFill>
                  <a:prstClr val="black"/>
                </a:solidFill>
                <a:latin typeface="Times New Roman" panose="02020603050405020304" pitchFamily="18" charset="0"/>
              </a:rPr>
              <a:t>satisfacerii nevoilor de interes public general ale utilizatorilor de pe raza de competenţă a </a:t>
            </a:r>
            <a:r>
              <a:rPr lang="vi-VN" sz="2000" i="1" dirty="0" smtClean="0">
                <a:solidFill>
                  <a:prstClr val="black"/>
                </a:solidFill>
                <a:latin typeface="Times New Roman" panose="02020603050405020304" pitchFamily="18" charset="0"/>
              </a:rPr>
              <a:t>unităţii </a:t>
            </a:r>
            <a:r>
              <a:rPr lang="vi-VN" sz="2000" i="1" dirty="0">
                <a:solidFill>
                  <a:prstClr val="black"/>
                </a:solidFill>
                <a:latin typeface="Times New Roman" panose="02020603050405020304" pitchFamily="18" charset="0"/>
              </a:rPr>
              <a:t>administrativ-teritoriale care i-a încredinţat gestiunea </a:t>
            </a:r>
            <a:r>
              <a:rPr lang="vi-VN" sz="2000" i="1" dirty="0" smtClean="0">
                <a:solidFill>
                  <a:prstClr val="black"/>
                </a:solidFill>
                <a:latin typeface="Times New Roman" panose="02020603050405020304" pitchFamily="18" charset="0"/>
              </a:rPr>
              <a:t>serviciului;</a:t>
            </a:r>
            <a:endParaRPr lang="en-US" sz="2000" i="1" dirty="0" smtClean="0">
              <a:solidFill>
                <a:prstClr val="black"/>
              </a:solidFill>
              <a:latin typeface="Times New Roman" panose="02020603050405020304" pitchFamily="18" charset="0"/>
            </a:endParaRPr>
          </a:p>
          <a:p>
            <a:pPr marL="457200" lvl="0" indent="-457200" algn="just">
              <a:lnSpc>
                <a:spcPct val="100000"/>
              </a:lnSpc>
              <a:spcBef>
                <a:spcPct val="20000"/>
              </a:spcBef>
              <a:buFont typeface="+mj-lt"/>
              <a:buAutoNum type="alphaLcParenR"/>
            </a:pPr>
            <a:endParaRPr lang="en-US" sz="2000" i="1" dirty="0">
              <a:solidFill>
                <a:prstClr val="black"/>
              </a:solidFill>
              <a:latin typeface="Times New Roman" panose="02020603050405020304" pitchFamily="18" charset="0"/>
            </a:endParaRPr>
          </a:p>
          <a:p>
            <a:pPr marL="457200" lvl="0" indent="-457200" algn="just">
              <a:lnSpc>
                <a:spcPct val="100000"/>
              </a:lnSpc>
              <a:spcBef>
                <a:spcPct val="20000"/>
              </a:spcBef>
              <a:buFont typeface="+mj-lt"/>
              <a:buAutoNum type="alphaLcParenR"/>
            </a:pPr>
            <a:r>
              <a:rPr lang="vi-VN" sz="2000" i="1" dirty="0" smtClean="0">
                <a:solidFill>
                  <a:prstClr val="black"/>
                </a:solidFill>
                <a:latin typeface="Times New Roman" panose="02020603050405020304" pitchFamily="18" charset="0"/>
              </a:rPr>
              <a:t>capitalul </a:t>
            </a:r>
            <a:r>
              <a:rPr lang="vi-VN" sz="2000" i="1" dirty="0">
                <a:solidFill>
                  <a:prstClr val="black"/>
                </a:solidFill>
                <a:latin typeface="Times New Roman" panose="02020603050405020304" pitchFamily="18" charset="0"/>
              </a:rPr>
              <a:t>social al </a:t>
            </a:r>
            <a:r>
              <a:rPr lang="vi-VN" sz="2000" i="1" dirty="0" smtClean="0">
                <a:solidFill>
                  <a:prstClr val="black"/>
                </a:solidFill>
                <a:latin typeface="Times New Roman" panose="02020603050405020304" pitchFamily="18" charset="0"/>
              </a:rPr>
              <a:t>operatorului </a:t>
            </a:r>
            <a:r>
              <a:rPr lang="vi-VN" sz="2000" i="1" dirty="0">
                <a:solidFill>
                  <a:prstClr val="black"/>
                </a:solidFill>
                <a:latin typeface="Times New Roman" panose="02020603050405020304" pitchFamily="18" charset="0"/>
              </a:rPr>
              <a:t>este deţinut în totalitate </a:t>
            </a:r>
            <a:r>
              <a:rPr lang="vi-VN" sz="2000" i="1" dirty="0" smtClean="0">
                <a:solidFill>
                  <a:prstClr val="black"/>
                </a:solidFill>
                <a:latin typeface="Times New Roman" panose="02020603050405020304" pitchFamily="18" charset="0"/>
              </a:rPr>
              <a:t>de </a:t>
            </a:r>
            <a:r>
              <a:rPr lang="vi-VN" sz="2000" i="1" dirty="0">
                <a:solidFill>
                  <a:prstClr val="black"/>
                </a:solidFill>
                <a:latin typeface="Times New Roman" panose="02020603050405020304" pitchFamily="18" charset="0"/>
              </a:rPr>
              <a:t>unitatea administrativ-teritorială; participarea capitalului privat la capitalul social al </a:t>
            </a:r>
            <a:r>
              <a:rPr lang="vi-VN" sz="2000" i="1" dirty="0" smtClean="0">
                <a:solidFill>
                  <a:prstClr val="black"/>
                </a:solidFill>
                <a:latin typeface="Times New Roman" panose="02020603050405020304" pitchFamily="18" charset="0"/>
              </a:rPr>
              <a:t>operatorului </a:t>
            </a:r>
            <a:r>
              <a:rPr lang="vi-VN" sz="2000" i="1" dirty="0">
                <a:solidFill>
                  <a:prstClr val="black"/>
                </a:solidFill>
                <a:latin typeface="Times New Roman" panose="02020603050405020304" pitchFamily="18" charset="0"/>
              </a:rPr>
              <a:t>este exclusă.</a:t>
            </a:r>
          </a:p>
          <a:p>
            <a:endParaRPr lang="ro-RO" dirty="0"/>
          </a:p>
        </p:txBody>
      </p:sp>
    </p:spTree>
    <p:extLst>
      <p:ext uri="{BB962C8B-B14F-4D97-AF65-F5344CB8AC3E}">
        <p14:creationId xmlns:p14="http://schemas.microsoft.com/office/powerpoint/2010/main" val="75253817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50614" y="700103"/>
            <a:ext cx="10320950" cy="793974"/>
          </a:xfrm>
        </p:spPr>
        <p:txBody>
          <a:bodyPr>
            <a:normAutofit/>
          </a:bodyPr>
          <a:lstStyle/>
          <a:p>
            <a:pPr algn="ctr"/>
            <a:r>
              <a:rPr lang="en-US" sz="2800" b="1" dirty="0">
                <a:latin typeface="Times New Roman" panose="02020603050405020304" pitchFamily="18" charset="0"/>
                <a:cs typeface="Times New Roman" panose="02020603050405020304" pitchFamily="18" charset="0"/>
              </a:rPr>
              <a:t>A</a:t>
            </a:r>
            <a:r>
              <a:rPr lang="ro-RO" sz="2800" b="1" dirty="0">
                <a:latin typeface="Times New Roman" panose="02020603050405020304" pitchFamily="18" charset="0"/>
                <a:cs typeface="Times New Roman" panose="02020603050405020304" pitchFamily="18" charset="0"/>
              </a:rPr>
              <a:t>tribuire</a:t>
            </a:r>
            <a:r>
              <a:rPr lang="en-US" sz="2800" b="1" dirty="0">
                <a:latin typeface="Times New Roman" panose="02020603050405020304" pitchFamily="18" charset="0"/>
                <a:cs typeface="Times New Roman" panose="02020603050405020304" pitchFamily="18" charset="0"/>
              </a:rPr>
              <a:t>a</a:t>
            </a:r>
            <a:r>
              <a:rPr lang="ro-RO" sz="2800" dirty="0">
                <a:latin typeface="Times New Roman" panose="02020603050405020304" pitchFamily="18" charset="0"/>
                <a:cs typeface="Times New Roman" panose="02020603050405020304" pitchFamily="18" charset="0"/>
              </a:rPr>
              <a:t> </a:t>
            </a:r>
            <a:r>
              <a:rPr lang="en-US" sz="2800" b="1" dirty="0">
                <a:latin typeface="Times New Roman" panose="02020603050405020304" pitchFamily="18" charset="0"/>
                <a:cs typeface="Times New Roman" panose="02020603050405020304" pitchFamily="18" charset="0"/>
              </a:rPr>
              <a:t>c</a:t>
            </a:r>
            <a:r>
              <a:rPr lang="ro-RO" sz="2800" b="1" dirty="0" smtClean="0">
                <a:latin typeface="Times New Roman" panose="02020603050405020304" pitchFamily="18" charset="0"/>
                <a:cs typeface="Times New Roman" panose="02020603050405020304" pitchFamily="18" charset="0"/>
              </a:rPr>
              <a:t>ontractel</a:t>
            </a:r>
            <a:r>
              <a:rPr lang="en-US" sz="2800" b="1" dirty="0" smtClean="0">
                <a:latin typeface="Times New Roman" panose="02020603050405020304" pitchFamily="18" charset="0"/>
                <a:cs typeface="Times New Roman" panose="02020603050405020304" pitchFamily="18" charset="0"/>
              </a:rPr>
              <a:t>or</a:t>
            </a:r>
            <a:r>
              <a:rPr lang="ro-RO" sz="2800" b="1" dirty="0" smtClean="0">
                <a:latin typeface="Times New Roman" panose="02020603050405020304" pitchFamily="18" charset="0"/>
                <a:cs typeface="Times New Roman" panose="02020603050405020304" pitchFamily="18" charset="0"/>
              </a:rPr>
              <a:t> </a:t>
            </a:r>
            <a:r>
              <a:rPr lang="ro-RO" sz="2800" b="1" dirty="0">
                <a:latin typeface="Times New Roman" panose="02020603050405020304" pitchFamily="18" charset="0"/>
                <a:cs typeface="Times New Roman" panose="02020603050405020304" pitchFamily="18" charset="0"/>
              </a:rPr>
              <a:t>de delegare a gestiunii</a:t>
            </a:r>
            <a:r>
              <a:rPr lang="en-US" sz="2800" b="1" dirty="0">
                <a:latin typeface="Times New Roman" panose="02020603050405020304" pitchFamily="18" charset="0"/>
                <a:cs typeface="Times New Roman" panose="02020603050405020304" pitchFamily="18" charset="0"/>
              </a:rPr>
              <a:t> </a:t>
            </a:r>
            <a:endParaRPr lang="ro-RO" sz="2800" dirty="0"/>
          </a:p>
        </p:txBody>
      </p:sp>
      <p:sp>
        <p:nvSpPr>
          <p:cNvPr id="3" name="Content Placeholder 2"/>
          <p:cNvSpPr>
            <a:spLocks noGrp="1"/>
          </p:cNvSpPr>
          <p:nvPr>
            <p:ph idx="1"/>
          </p:nvPr>
        </p:nvSpPr>
        <p:spPr>
          <a:xfrm>
            <a:off x="838200" y="1078523"/>
            <a:ext cx="10515600" cy="5267956"/>
          </a:xfrm>
        </p:spPr>
        <p:txBody>
          <a:bodyPr>
            <a:normAutofit lnSpcReduction="10000"/>
          </a:bodyPr>
          <a:lstStyle/>
          <a:p>
            <a:pPr algn="just"/>
            <a:endParaRPr lang="en-US" sz="2000" dirty="0" smtClean="0">
              <a:latin typeface="Times New Roman" panose="02020603050405020304" pitchFamily="18" charset="0"/>
              <a:cs typeface="Times New Roman" panose="02020603050405020304" pitchFamily="18" charset="0"/>
            </a:endParaRPr>
          </a:p>
          <a:p>
            <a:pPr marL="0" lvl="0" indent="0" algn="just">
              <a:lnSpc>
                <a:spcPct val="100000"/>
              </a:lnSpc>
              <a:spcBef>
                <a:spcPct val="20000"/>
              </a:spcBef>
              <a:buNone/>
            </a:pPr>
            <a:endParaRPr lang="en-US" sz="2000" b="1" dirty="0">
              <a:solidFill>
                <a:prstClr val="black"/>
              </a:solidFill>
              <a:latin typeface="Times New Roman" panose="02020603050405020304" pitchFamily="18" charset="0"/>
              <a:cs typeface="Times New Roman" panose="02020603050405020304" pitchFamily="18" charset="0"/>
            </a:endParaRPr>
          </a:p>
          <a:p>
            <a:pPr marL="0" lvl="0" indent="0" algn="just">
              <a:lnSpc>
                <a:spcPct val="100000"/>
              </a:lnSpc>
              <a:spcBef>
                <a:spcPct val="20000"/>
              </a:spcBef>
              <a:buNone/>
            </a:pPr>
            <a:r>
              <a:rPr lang="en-US" sz="2000" b="1" dirty="0" smtClean="0">
                <a:solidFill>
                  <a:prstClr val="black"/>
                </a:solidFill>
                <a:latin typeface="Times New Roman" panose="02020603050405020304" pitchFamily="18" charset="0"/>
                <a:cs typeface="Times New Roman" panose="02020603050405020304" pitchFamily="18" charset="0"/>
              </a:rPr>
              <a:t>(I</a:t>
            </a:r>
            <a:r>
              <a:rPr lang="ro-RO" sz="2000" b="1" dirty="0" smtClean="0">
                <a:solidFill>
                  <a:prstClr val="black"/>
                </a:solidFill>
                <a:latin typeface="Times New Roman" panose="02020603050405020304" pitchFamily="18" charset="0"/>
                <a:cs typeface="Times New Roman" panose="02020603050405020304" pitchFamily="18" charset="0"/>
              </a:rPr>
              <a:t>II</a:t>
            </a:r>
            <a:r>
              <a:rPr lang="en-US" sz="2000" b="1" dirty="0" smtClean="0">
                <a:solidFill>
                  <a:prstClr val="black"/>
                </a:solidFill>
                <a:latin typeface="Times New Roman" panose="02020603050405020304" pitchFamily="18" charset="0"/>
                <a:cs typeface="Times New Roman" panose="02020603050405020304" pitchFamily="18" charset="0"/>
              </a:rPr>
              <a:t>) </a:t>
            </a:r>
            <a:r>
              <a:rPr lang="ro-RO" sz="2000" b="1" dirty="0" smtClean="0">
                <a:solidFill>
                  <a:prstClr val="black"/>
                </a:solidFill>
                <a:latin typeface="Times New Roman" panose="02020603050405020304" pitchFamily="18" charset="0"/>
                <a:cs typeface="Times New Roman" panose="02020603050405020304" pitchFamily="18" charset="0"/>
              </a:rPr>
              <a:t>Condiţiile </a:t>
            </a:r>
            <a:r>
              <a:rPr lang="ro-RO" sz="2000" b="1" dirty="0">
                <a:solidFill>
                  <a:prstClr val="black"/>
                </a:solidFill>
                <a:latin typeface="Times New Roman" panose="02020603050405020304" pitchFamily="18" charset="0"/>
                <a:cs typeface="Times New Roman" panose="02020603050405020304" pitchFamily="18" charset="0"/>
              </a:rPr>
              <a:t>de atribuire </a:t>
            </a:r>
            <a:r>
              <a:rPr lang="ro-RO" sz="2000" b="1" dirty="0" smtClean="0">
                <a:solidFill>
                  <a:prstClr val="black"/>
                </a:solidFill>
                <a:latin typeface="Times New Roman" panose="02020603050405020304" pitchFamily="18" charset="0"/>
                <a:cs typeface="Times New Roman" panose="02020603050405020304" pitchFamily="18" charset="0"/>
              </a:rPr>
              <a:t>directă</a:t>
            </a:r>
            <a:r>
              <a:rPr lang="ro-RO" sz="2000" b="1" dirty="0">
                <a:solidFill>
                  <a:prstClr val="black"/>
                </a:solidFill>
                <a:latin typeface="Times New Roman" panose="02020603050405020304" pitchFamily="18" charset="0"/>
                <a:cs typeface="Times New Roman" panose="02020603050405020304" pitchFamily="18" charset="0"/>
              </a:rPr>
              <a:t>:</a:t>
            </a:r>
            <a:endParaRPr lang="en-US" sz="2000" dirty="0">
              <a:solidFill>
                <a:prstClr val="black"/>
              </a:solidFill>
              <a:latin typeface="Times New Roman" panose="02020603050405020304" pitchFamily="18" charset="0"/>
            </a:endParaRPr>
          </a:p>
          <a:p>
            <a:pPr marL="0" indent="0" algn="just">
              <a:buNone/>
            </a:pPr>
            <a:endParaRPr lang="en-US" sz="2000" dirty="0">
              <a:latin typeface="Times New Roman" panose="02020603050405020304" pitchFamily="18" charset="0"/>
              <a:cs typeface="Times New Roman" panose="02020603050405020304" pitchFamily="18" charset="0"/>
            </a:endParaRPr>
          </a:p>
          <a:p>
            <a:pPr algn="just"/>
            <a:r>
              <a:rPr lang="en-US" sz="2000" dirty="0" smtClean="0">
                <a:latin typeface="Times New Roman" panose="02020603050405020304" pitchFamily="18" charset="0"/>
                <a:cs typeface="Times New Roman" panose="02020603050405020304" pitchFamily="18" charset="0"/>
              </a:rPr>
              <a:t>Conform </a:t>
            </a:r>
            <a:r>
              <a:rPr lang="en-US" sz="2000" dirty="0">
                <a:latin typeface="Times New Roman" panose="02020603050405020304" pitchFamily="18" charset="0"/>
                <a:cs typeface="Times New Roman" panose="02020603050405020304" pitchFamily="18" charset="0"/>
              </a:rPr>
              <a:t>art. 52 </a:t>
            </a:r>
            <a:r>
              <a:rPr lang="en-US" sz="2000" dirty="0" err="1">
                <a:latin typeface="Times New Roman" panose="02020603050405020304" pitchFamily="18" charset="0"/>
                <a:cs typeface="Times New Roman" panose="02020603050405020304" pitchFamily="18" charset="0"/>
              </a:rPr>
              <a:t>alin</a:t>
            </a:r>
            <a:r>
              <a:rPr lang="en-US" sz="2000" dirty="0">
                <a:latin typeface="Times New Roman" panose="02020603050405020304" pitchFamily="18" charset="0"/>
                <a:cs typeface="Times New Roman" panose="02020603050405020304" pitchFamily="18" charset="0"/>
              </a:rPr>
              <a:t>. </a:t>
            </a:r>
            <a:r>
              <a:rPr lang="ro-RO" sz="2000" dirty="0">
                <a:latin typeface="Times New Roman" panose="02020603050405020304" pitchFamily="18" charset="0"/>
                <a:cs typeface="Times New Roman" panose="02020603050405020304" pitchFamily="18" charset="0"/>
              </a:rPr>
              <a:t>(2) din </a:t>
            </a:r>
            <a:r>
              <a:rPr lang="ro-RO" sz="2000" b="1" dirty="0">
                <a:latin typeface="Times New Roman" panose="02020603050405020304" pitchFamily="18" charset="0"/>
                <a:cs typeface="Times New Roman" panose="02020603050405020304" pitchFamily="18" charset="0"/>
              </a:rPr>
              <a:t>Legea serviciilor comunitare de utilităţi publice nr. 51/2006</a:t>
            </a:r>
            <a:r>
              <a:rPr lang="ro-RO" sz="2000" dirty="0">
                <a:latin typeface="Times New Roman" panose="02020603050405020304" pitchFamily="18" charset="0"/>
                <a:cs typeface="Times New Roman" panose="02020603050405020304" pitchFamily="18" charset="0"/>
              </a:rPr>
              <a:t>,</a:t>
            </a:r>
            <a:r>
              <a:rPr lang="ro-RO" sz="2000" b="1" dirty="0">
                <a:latin typeface="Times New Roman" panose="02020603050405020304" pitchFamily="18" charset="0"/>
                <a:cs typeface="Times New Roman" panose="02020603050405020304" pitchFamily="18" charset="0"/>
              </a:rPr>
              <a:t> </a:t>
            </a:r>
            <a:r>
              <a:rPr lang="ro-RO" sz="2000" dirty="0">
                <a:latin typeface="Times New Roman" panose="02020603050405020304" pitchFamily="18" charset="0"/>
                <a:cs typeface="Times New Roman" panose="02020603050405020304" pitchFamily="18" charset="0"/>
              </a:rPr>
              <a:t>contractele de delegare a gestiunii pot fi atribuite direct după obţinerea avizului Consiliului Concurenţei cu privire la respectarea prevederilor specifice din domeniul concurenţei şi al ajutorului de </a:t>
            </a:r>
            <a:r>
              <a:rPr lang="ro-RO" sz="2000" dirty="0" smtClean="0">
                <a:latin typeface="Times New Roman" panose="02020603050405020304" pitchFamily="18" charset="0"/>
                <a:cs typeface="Times New Roman" panose="02020603050405020304" pitchFamily="18" charset="0"/>
              </a:rPr>
              <a:t>stat</a:t>
            </a:r>
            <a:r>
              <a:rPr lang="ro-RO" sz="2000" dirty="0">
                <a:latin typeface="Times New Roman" panose="02020603050405020304" pitchFamily="18" charset="0"/>
                <a:cs typeface="Times New Roman" panose="02020603050405020304" pitchFamily="18" charset="0"/>
              </a:rPr>
              <a:t>;</a:t>
            </a:r>
            <a:endParaRPr lang="ro-RO" sz="2000" dirty="0" smtClean="0">
              <a:latin typeface="Times New Roman" panose="02020603050405020304" pitchFamily="18" charset="0"/>
              <a:cs typeface="Times New Roman" panose="02020603050405020304" pitchFamily="18" charset="0"/>
            </a:endParaRPr>
          </a:p>
          <a:p>
            <a:pPr marL="0" indent="0" algn="just">
              <a:buNone/>
            </a:pPr>
            <a:endParaRPr lang="ro-RO" sz="2000" dirty="0">
              <a:latin typeface="Times New Roman" panose="02020603050405020304" pitchFamily="18" charset="0"/>
              <a:cs typeface="Times New Roman" panose="02020603050405020304" pitchFamily="18" charset="0"/>
            </a:endParaRPr>
          </a:p>
          <a:p>
            <a:pPr algn="just"/>
            <a:r>
              <a:rPr lang="ro-RO" sz="2000" dirty="0" smtClean="0">
                <a:latin typeface="Times New Roman" panose="02020603050405020304" pitchFamily="18" charset="0"/>
                <a:cs typeface="Times New Roman" panose="02020603050405020304" pitchFamily="18" charset="0"/>
              </a:rPr>
              <a:t>Prin excepţie, contractele </a:t>
            </a:r>
            <a:r>
              <a:rPr lang="ro-RO" sz="2000" dirty="0">
                <a:latin typeface="Times New Roman" panose="02020603050405020304" pitchFamily="18" charset="0"/>
                <a:cs typeface="Times New Roman" panose="02020603050405020304" pitchFamily="18" charset="0"/>
              </a:rPr>
              <a:t>de delegare a gestiunii pot fi atribuite direct, fără avizul Consiliului Concurenţei, atunci când valoarea estimată a acestora este mai mică decât pragurile corespunzătoare prevăzute la art. 7 alin. (5) din Legea nr. 98/2016, după caz, la art. 12 alin. (4) din Legea nr. 99/2016, precum şi operatorilor regionali care implementează proiecte finanţate din fonduri europene nerambursabile în sectorul de apă şi apă </a:t>
            </a:r>
            <a:r>
              <a:rPr lang="ro-RO" sz="2000" dirty="0" smtClean="0">
                <a:latin typeface="Times New Roman" panose="02020603050405020304" pitchFamily="18" charset="0"/>
                <a:cs typeface="Times New Roman" panose="02020603050405020304" pitchFamily="18" charset="0"/>
              </a:rPr>
              <a:t>uzată</a:t>
            </a:r>
            <a:r>
              <a:rPr lang="ro-RO" sz="2000" dirty="0">
                <a:latin typeface="Times New Roman" panose="02020603050405020304" pitchFamily="18" charset="0"/>
                <a:cs typeface="Times New Roman" panose="02020603050405020304" pitchFamily="18" charset="0"/>
              </a:rPr>
              <a:t>;</a:t>
            </a:r>
            <a:endParaRPr lang="ro-RO" sz="2000" dirty="0" smtClean="0">
              <a:latin typeface="Times New Roman" panose="02020603050405020304" pitchFamily="18" charset="0"/>
              <a:cs typeface="Times New Roman" panose="02020603050405020304" pitchFamily="18" charset="0"/>
            </a:endParaRPr>
          </a:p>
          <a:p>
            <a:pPr marL="0" indent="0" algn="just">
              <a:buNone/>
            </a:pPr>
            <a:endParaRPr lang="ro-RO" sz="2000" dirty="0">
              <a:latin typeface="Times New Roman" panose="02020603050405020304" pitchFamily="18" charset="0"/>
              <a:cs typeface="Times New Roman" panose="02020603050405020304" pitchFamily="18" charset="0"/>
            </a:endParaRPr>
          </a:p>
          <a:p>
            <a:pPr algn="just"/>
            <a:r>
              <a:rPr lang="ro-RO" sz="2000" dirty="0" smtClean="0">
                <a:latin typeface="Times New Roman" panose="02020603050405020304" pitchFamily="18" charset="0"/>
                <a:cs typeface="Times New Roman" panose="02020603050405020304" pitchFamily="18" charset="0"/>
              </a:rPr>
              <a:t>Pentru </a:t>
            </a:r>
            <a:r>
              <a:rPr lang="ro-RO" sz="2000" dirty="0">
                <a:latin typeface="Times New Roman" panose="02020603050405020304" pitchFamily="18" charset="0"/>
                <a:cs typeface="Times New Roman" panose="02020603050405020304" pitchFamily="18" charset="0"/>
              </a:rPr>
              <a:t>emiterea </a:t>
            </a:r>
            <a:r>
              <a:rPr lang="ro-RO" sz="2000" dirty="0" smtClean="0">
                <a:latin typeface="Times New Roman" panose="02020603050405020304" pitchFamily="18" charset="0"/>
                <a:cs typeface="Times New Roman" panose="02020603050405020304" pitchFamily="18" charset="0"/>
              </a:rPr>
              <a:t>avizului, </a:t>
            </a:r>
            <a:r>
              <a:rPr lang="ro-RO" sz="2000" dirty="0">
                <a:latin typeface="Times New Roman" panose="02020603050405020304" pitchFamily="18" charset="0"/>
                <a:cs typeface="Times New Roman" panose="02020603050405020304" pitchFamily="18" charset="0"/>
              </a:rPr>
              <a:t>Consiliul Concurenţei va solicita, după caz, aviz consultativ de la autorităţile de reglementare competente.</a:t>
            </a:r>
          </a:p>
          <a:p>
            <a:pPr algn="just"/>
            <a:endParaRPr lang="ro-RO" dirty="0"/>
          </a:p>
        </p:txBody>
      </p:sp>
    </p:spTree>
    <p:extLst>
      <p:ext uri="{BB962C8B-B14F-4D97-AF65-F5344CB8AC3E}">
        <p14:creationId xmlns:p14="http://schemas.microsoft.com/office/powerpoint/2010/main" val="273613426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37788" y="460480"/>
            <a:ext cx="10324723" cy="932452"/>
          </a:xfrm>
        </p:spPr>
        <p:txBody>
          <a:bodyPr>
            <a:normAutofit/>
          </a:bodyPr>
          <a:lstStyle/>
          <a:p>
            <a:pPr algn="ctr"/>
            <a:r>
              <a:rPr lang="en-US" sz="2400" b="1" dirty="0" smtClean="0">
                <a:latin typeface="Times New Roman" panose="02020603050405020304" pitchFamily="18" charset="0"/>
                <a:cs typeface="Times New Roman" panose="02020603050405020304" pitchFamily="18" charset="0"/>
              </a:rPr>
              <a:t>A</a:t>
            </a:r>
            <a:r>
              <a:rPr lang="ro-RO" sz="2400" b="1" dirty="0" smtClean="0">
                <a:latin typeface="Times New Roman" panose="02020603050405020304" pitchFamily="18" charset="0"/>
                <a:cs typeface="Times New Roman" panose="02020603050405020304" pitchFamily="18" charset="0"/>
              </a:rPr>
              <a:t>vizul </a:t>
            </a:r>
            <a:r>
              <a:rPr lang="ro-RO" sz="2400" b="1" dirty="0">
                <a:latin typeface="Times New Roman" panose="02020603050405020304" pitchFamily="18" charset="0"/>
                <a:cs typeface="Times New Roman" panose="02020603050405020304" pitchFamily="18" charset="0"/>
              </a:rPr>
              <a:t>Consiliului </a:t>
            </a:r>
            <a:r>
              <a:rPr lang="ro-RO" sz="2400" b="1" dirty="0" smtClean="0">
                <a:latin typeface="Times New Roman" panose="02020603050405020304" pitchFamily="18" charset="0"/>
                <a:cs typeface="Times New Roman" panose="02020603050405020304" pitchFamily="18" charset="0"/>
              </a:rPr>
              <a:t>Concurenţei</a:t>
            </a:r>
            <a:r>
              <a:rPr lang="ro-RO" sz="2400" b="1" dirty="0">
                <a:latin typeface="Times New Roman" panose="02020603050405020304" pitchFamily="18" charset="0"/>
                <a:cs typeface="Times New Roman" panose="02020603050405020304" pitchFamily="18" charset="0"/>
              </a:rPr>
              <a:t> cu privire la respectarea prevederilor specifice din domeniul concurenţei şi al ajutorului de stat</a:t>
            </a:r>
            <a:endParaRPr lang="en-US" sz="2400" b="1" dirty="0"/>
          </a:p>
        </p:txBody>
      </p:sp>
      <p:sp>
        <p:nvSpPr>
          <p:cNvPr id="3" name="Content Placeholder 2"/>
          <p:cNvSpPr>
            <a:spLocks noGrp="1"/>
          </p:cNvSpPr>
          <p:nvPr>
            <p:ph idx="1"/>
          </p:nvPr>
        </p:nvSpPr>
        <p:spPr>
          <a:xfrm>
            <a:off x="937788" y="1555895"/>
            <a:ext cx="10324723" cy="4740049"/>
          </a:xfrm>
        </p:spPr>
        <p:txBody>
          <a:bodyPr>
            <a:normAutofit fontScale="92500" lnSpcReduction="20000"/>
          </a:bodyPr>
          <a:lstStyle/>
          <a:p>
            <a:pPr marL="0" indent="0" algn="just">
              <a:buNone/>
            </a:pPr>
            <a:endParaRPr lang="ro-RO" sz="1600" dirty="0" smtClean="0">
              <a:latin typeface="Times New Roman" panose="02020603050405020304" pitchFamily="18" charset="0"/>
              <a:cs typeface="Times New Roman" panose="02020603050405020304" pitchFamily="18" charset="0"/>
            </a:endParaRPr>
          </a:p>
          <a:p>
            <a:pPr marL="0" indent="0" algn="just">
              <a:buNone/>
            </a:pPr>
            <a:r>
              <a:rPr lang="en-US" sz="1600" dirty="0" smtClean="0">
                <a:latin typeface="Times New Roman" panose="02020603050405020304" pitchFamily="18" charset="0"/>
                <a:cs typeface="Times New Roman" panose="02020603050405020304" pitchFamily="18" charset="0"/>
              </a:rPr>
              <a:t>P</a:t>
            </a:r>
            <a:r>
              <a:rPr lang="ro-RO" sz="1600" dirty="0" smtClean="0">
                <a:latin typeface="Times New Roman" panose="02020603050405020304" pitchFamily="18" charset="0"/>
                <a:cs typeface="Times New Roman" panose="02020603050405020304" pitchFamily="18" charset="0"/>
              </a:rPr>
              <a:t>rincipalele elemente verificate în vederea emiterii avizului Consiliului Concurenţei conform </a:t>
            </a:r>
            <a:r>
              <a:rPr lang="en-US" sz="1600" dirty="0" smtClean="0">
                <a:latin typeface="Times New Roman" panose="02020603050405020304" pitchFamily="18" charset="0"/>
                <a:cs typeface="Times New Roman" panose="02020603050405020304" pitchFamily="18" charset="0"/>
              </a:rPr>
              <a:t>art. 52 </a:t>
            </a:r>
            <a:r>
              <a:rPr lang="en-US" sz="1600" dirty="0" err="1" smtClean="0">
                <a:latin typeface="Times New Roman" panose="02020603050405020304" pitchFamily="18" charset="0"/>
                <a:cs typeface="Times New Roman" panose="02020603050405020304" pitchFamily="18" charset="0"/>
              </a:rPr>
              <a:t>alin</a:t>
            </a:r>
            <a:r>
              <a:rPr lang="en-US" sz="1600" dirty="0" smtClean="0">
                <a:latin typeface="Times New Roman" panose="02020603050405020304" pitchFamily="18" charset="0"/>
                <a:cs typeface="Times New Roman" panose="02020603050405020304" pitchFamily="18" charset="0"/>
              </a:rPr>
              <a:t>. </a:t>
            </a:r>
            <a:r>
              <a:rPr lang="ro-RO" sz="1600" dirty="0" smtClean="0">
                <a:latin typeface="Times New Roman" panose="02020603050405020304" pitchFamily="18" charset="0"/>
                <a:cs typeface="Times New Roman" panose="02020603050405020304" pitchFamily="18" charset="0"/>
              </a:rPr>
              <a:t>(2) din </a:t>
            </a:r>
            <a:r>
              <a:rPr lang="ro-RO" sz="1600" b="1" dirty="0" smtClean="0">
                <a:latin typeface="Times New Roman" panose="02020603050405020304" pitchFamily="18" charset="0"/>
                <a:cs typeface="Times New Roman" panose="02020603050405020304" pitchFamily="18" charset="0"/>
              </a:rPr>
              <a:t>Legea serviciilor comunitare de utilităţi publice nr. 51/2006</a:t>
            </a:r>
            <a:r>
              <a:rPr lang="ro-RO" sz="1600" dirty="0" smtClean="0">
                <a:latin typeface="Times New Roman" panose="02020603050405020304" pitchFamily="18" charset="0"/>
                <a:cs typeface="Times New Roman" panose="02020603050405020304" pitchFamily="18" charset="0"/>
              </a:rPr>
              <a:t>:</a:t>
            </a:r>
          </a:p>
          <a:p>
            <a:pPr marL="0" indent="0" algn="just">
              <a:buNone/>
            </a:pPr>
            <a:endParaRPr lang="ro-RO" sz="1600" dirty="0" smtClean="0">
              <a:latin typeface="Times New Roman" panose="02020603050405020304" pitchFamily="18" charset="0"/>
              <a:cs typeface="Times New Roman" panose="02020603050405020304" pitchFamily="18" charset="0"/>
            </a:endParaRPr>
          </a:p>
          <a:p>
            <a:pPr lvl="1">
              <a:lnSpc>
                <a:spcPct val="100000"/>
              </a:lnSpc>
              <a:spcBef>
                <a:spcPts val="0"/>
              </a:spcBef>
            </a:pPr>
            <a:r>
              <a:rPr lang="ro-RO" sz="1600" dirty="0" smtClean="0">
                <a:latin typeface="Times New Roman" panose="02020603050405020304" pitchFamily="18" charset="0"/>
                <a:cs typeface="Times New Roman" panose="02020603050405020304" pitchFamily="18" charset="0"/>
              </a:rPr>
              <a:t>proiectul de contract; </a:t>
            </a:r>
          </a:p>
          <a:p>
            <a:pPr lvl="1" algn="just">
              <a:lnSpc>
                <a:spcPct val="100000"/>
              </a:lnSpc>
              <a:spcBef>
                <a:spcPts val="0"/>
              </a:spcBef>
            </a:pPr>
            <a:r>
              <a:rPr lang="ro-RO" sz="1600" dirty="0">
                <a:latin typeface="Times New Roman" panose="02020603050405020304" pitchFamily="18" charset="0"/>
                <a:cs typeface="Times New Roman" panose="02020603050405020304" pitchFamily="18" charset="0"/>
              </a:rPr>
              <a:t>s</a:t>
            </a:r>
            <a:r>
              <a:rPr lang="ro-RO" sz="1600" dirty="0" smtClean="0">
                <a:latin typeface="Times New Roman" panose="02020603050405020304" pitchFamily="18" charset="0"/>
                <a:cs typeface="Times New Roman" panose="02020603050405020304" pitchFamily="18" charset="0"/>
              </a:rPr>
              <a:t>tudiul de oportunitate care stă la baza stabilirii modalităţii de gestiune a serviciului, în funcţie de starea acestuia, de necesitatea asigurării celui mai bun raport preţ/calitate, de interesele actuale şi de perspectivă ale unităţii administrativ-teritoriale, precum şi de mărimea şi de complexitatea sistemului;</a:t>
            </a:r>
          </a:p>
          <a:p>
            <a:pPr lvl="1">
              <a:lnSpc>
                <a:spcPct val="100000"/>
              </a:lnSpc>
              <a:spcBef>
                <a:spcPts val="0"/>
              </a:spcBef>
            </a:pPr>
            <a:r>
              <a:rPr lang="ro-RO" sz="1600" dirty="0" smtClean="0">
                <a:latin typeface="Times New Roman" panose="02020603050405020304" pitchFamily="18" charset="0"/>
                <a:cs typeface="Times New Roman" panose="02020603050405020304" pitchFamily="18" charset="0"/>
              </a:rPr>
              <a:t>avizul consultativ al Autorităţii Naţionale de Reglementare în domeniul Energiei;</a:t>
            </a:r>
            <a:endParaRPr lang="en-US" sz="1600" dirty="0" smtClean="0">
              <a:latin typeface="Times New Roman" panose="02020603050405020304" pitchFamily="18" charset="0"/>
              <a:cs typeface="Times New Roman" panose="02020603050405020304" pitchFamily="18" charset="0"/>
            </a:endParaRPr>
          </a:p>
          <a:p>
            <a:pPr lvl="1">
              <a:lnSpc>
                <a:spcPct val="100000"/>
              </a:lnSpc>
              <a:spcBef>
                <a:spcPts val="0"/>
              </a:spcBef>
            </a:pPr>
            <a:r>
              <a:rPr lang="ro-RO" sz="1600" dirty="0" smtClean="0">
                <a:latin typeface="Times New Roman" panose="02020603050405020304" pitchFamily="18" charset="0"/>
                <a:cs typeface="Times New Roman" panose="02020603050405020304" pitchFamily="18" charset="0"/>
              </a:rPr>
              <a:t>respectarea prevederilor art. 28 alin.(2</a:t>
            </a:r>
            <a:r>
              <a:rPr lang="ro-RO" sz="1600" baseline="30000" dirty="0" smtClean="0">
                <a:latin typeface="Times New Roman" panose="02020603050405020304" pitchFamily="18" charset="0"/>
                <a:cs typeface="Times New Roman" panose="02020603050405020304" pitchFamily="18" charset="0"/>
              </a:rPr>
              <a:t>1</a:t>
            </a:r>
            <a:r>
              <a:rPr lang="ro-RO" sz="1600" dirty="0" smtClean="0">
                <a:latin typeface="Times New Roman" panose="02020603050405020304" pitchFamily="18" charset="0"/>
                <a:cs typeface="Times New Roman" panose="02020603050405020304" pitchFamily="18" charset="0"/>
              </a:rPr>
              <a:t>) din Legea nr. 51/2006;</a:t>
            </a:r>
          </a:p>
          <a:p>
            <a:pPr lvl="1" algn="just">
              <a:lnSpc>
                <a:spcPct val="100000"/>
              </a:lnSpc>
              <a:spcBef>
                <a:spcPts val="0"/>
              </a:spcBef>
            </a:pPr>
            <a:r>
              <a:rPr lang="ro-RO" sz="1600" dirty="0" smtClean="0">
                <a:latin typeface="Times New Roman" panose="02020603050405020304" pitchFamily="18" charset="0"/>
                <a:cs typeface="Times New Roman" panose="02020603050405020304" pitchFamily="18" charset="0"/>
              </a:rPr>
              <a:t>separarea </a:t>
            </a:r>
            <a:r>
              <a:rPr lang="ro-RO" sz="1600" dirty="0">
                <a:latin typeface="Times New Roman" panose="02020603050405020304" pitchFamily="18" charset="0"/>
                <a:cs typeface="Times New Roman" panose="02020603050405020304" pitchFamily="18" charset="0"/>
              </a:rPr>
              <a:t>funcţiei de reglementare de funcţia de </a:t>
            </a:r>
            <a:r>
              <a:rPr lang="ro-RO" sz="1600" dirty="0" smtClean="0">
                <a:latin typeface="Times New Roman" panose="02020603050405020304" pitchFamily="18" charset="0"/>
                <a:cs typeface="Times New Roman" panose="02020603050405020304" pitchFamily="18" charset="0"/>
              </a:rPr>
              <a:t>operare - având </a:t>
            </a:r>
            <a:r>
              <a:rPr lang="ro-RO" sz="1600" dirty="0">
                <a:latin typeface="Times New Roman" panose="02020603050405020304" pitchFamily="18" charset="0"/>
                <a:cs typeface="Times New Roman" panose="02020603050405020304" pitchFamily="18" charset="0"/>
              </a:rPr>
              <a:t>în vedere caracterul restrictiv pentru piaţă al măsurii de atribuire directă a contractului de delegare a gestiunii serviciilor de utilităţi publice, chiar şi către propria întreprindere, evitarea sau cel puţin reducerea riscurilor concurenţiale generate de cumularea funcţiei de reglementare cu funcţia de operare presupune transferul funcţiei de reglementare către entităţi independente ori autonome cel puţin faţă de operatorul propriu de drept </a:t>
            </a:r>
            <a:r>
              <a:rPr lang="ro-RO" sz="1600" dirty="0" smtClean="0">
                <a:latin typeface="Times New Roman" panose="02020603050405020304" pitchFamily="18" charset="0"/>
                <a:cs typeface="Times New Roman" panose="02020603050405020304" pitchFamily="18" charset="0"/>
              </a:rPr>
              <a:t>privat;</a:t>
            </a:r>
            <a:endParaRPr lang="en-US" sz="1600" dirty="0">
              <a:latin typeface="Times New Roman" panose="02020603050405020304" pitchFamily="18" charset="0"/>
              <a:cs typeface="Times New Roman" panose="02020603050405020304" pitchFamily="18" charset="0"/>
            </a:endParaRPr>
          </a:p>
          <a:p>
            <a:pPr lvl="1">
              <a:lnSpc>
                <a:spcPct val="100000"/>
              </a:lnSpc>
              <a:spcBef>
                <a:spcPts val="0"/>
              </a:spcBef>
            </a:pPr>
            <a:r>
              <a:rPr lang="ro-RO" sz="1600" dirty="0">
                <a:latin typeface="Times New Roman" panose="02020603050405020304" pitchFamily="18" charset="0"/>
                <a:cs typeface="Times New Roman" panose="02020603050405020304" pitchFamily="18" charset="0"/>
              </a:rPr>
              <a:t>c</a:t>
            </a:r>
            <a:r>
              <a:rPr lang="ro-RO" sz="1600" dirty="0" smtClean="0">
                <a:latin typeface="Times New Roman" panose="02020603050405020304" pitchFamily="18" charset="0"/>
                <a:cs typeface="Times New Roman" panose="02020603050405020304" pitchFamily="18" charset="0"/>
              </a:rPr>
              <a:t>uantumul compensației acordate/estimată a fi acordată; </a:t>
            </a:r>
            <a:endParaRPr lang="en-US" sz="1600" dirty="0">
              <a:latin typeface="Times New Roman" panose="02020603050405020304" pitchFamily="18" charset="0"/>
              <a:cs typeface="Times New Roman" panose="02020603050405020304" pitchFamily="18" charset="0"/>
            </a:endParaRPr>
          </a:p>
          <a:p>
            <a:pPr lvl="1">
              <a:lnSpc>
                <a:spcPct val="100000"/>
              </a:lnSpc>
              <a:spcBef>
                <a:spcPts val="0"/>
              </a:spcBef>
            </a:pPr>
            <a:r>
              <a:rPr lang="ro-RO" sz="1600" dirty="0">
                <a:latin typeface="Times New Roman" panose="02020603050405020304" pitchFamily="18" charset="0"/>
                <a:cs typeface="Times New Roman" panose="02020603050405020304" pitchFamily="18" charset="0"/>
              </a:rPr>
              <a:t>p</a:t>
            </a:r>
            <a:r>
              <a:rPr lang="ro-RO" sz="1600" dirty="0" smtClean="0">
                <a:latin typeface="Times New Roman" panose="02020603050405020304" pitchFamily="18" charset="0"/>
                <a:cs typeface="Times New Roman" panose="02020603050405020304" pitchFamily="18" charset="0"/>
              </a:rPr>
              <a:t>rofitul operatorului;</a:t>
            </a:r>
            <a:endParaRPr lang="en-US" sz="1600" dirty="0">
              <a:latin typeface="Times New Roman" panose="02020603050405020304" pitchFamily="18" charset="0"/>
              <a:cs typeface="Times New Roman" panose="02020603050405020304" pitchFamily="18" charset="0"/>
            </a:endParaRPr>
          </a:p>
          <a:p>
            <a:pPr lvl="1">
              <a:lnSpc>
                <a:spcPct val="100000"/>
              </a:lnSpc>
              <a:spcBef>
                <a:spcPts val="0"/>
              </a:spcBef>
            </a:pPr>
            <a:r>
              <a:rPr lang="ro-RO" sz="1600" dirty="0" smtClean="0">
                <a:latin typeface="Times New Roman" panose="02020603050405020304" pitchFamily="18" charset="0"/>
                <a:cs typeface="Times New Roman" panose="02020603050405020304" pitchFamily="18" charset="0"/>
              </a:rPr>
              <a:t>mecanismul de verificare, control şi de recuperare a supracompensării;</a:t>
            </a:r>
            <a:endParaRPr lang="en-US" sz="1600" dirty="0">
              <a:latin typeface="Times New Roman" panose="02020603050405020304" pitchFamily="18" charset="0"/>
              <a:cs typeface="Times New Roman" panose="02020603050405020304" pitchFamily="18" charset="0"/>
            </a:endParaRPr>
          </a:p>
          <a:p>
            <a:pPr lvl="1">
              <a:lnSpc>
                <a:spcPct val="100000"/>
              </a:lnSpc>
              <a:spcBef>
                <a:spcPts val="0"/>
              </a:spcBef>
            </a:pPr>
            <a:r>
              <a:rPr lang="ro-RO" sz="1600" dirty="0" smtClean="0">
                <a:latin typeface="Times New Roman" panose="02020603050405020304" pitchFamily="18" charset="0"/>
                <a:cs typeface="Times New Roman" panose="02020603050405020304" pitchFamily="18" charset="0"/>
              </a:rPr>
              <a:t>nivelul redevenței percepute operatorului;</a:t>
            </a:r>
            <a:endParaRPr lang="en-US" sz="1600" dirty="0">
              <a:latin typeface="Times New Roman" panose="02020603050405020304" pitchFamily="18" charset="0"/>
              <a:cs typeface="Times New Roman" panose="02020603050405020304" pitchFamily="18" charset="0"/>
            </a:endParaRPr>
          </a:p>
          <a:p>
            <a:pPr lvl="1">
              <a:lnSpc>
                <a:spcPct val="100000"/>
              </a:lnSpc>
              <a:spcBef>
                <a:spcPts val="0"/>
              </a:spcBef>
            </a:pPr>
            <a:r>
              <a:rPr lang="ro-RO" sz="1600" dirty="0" smtClean="0">
                <a:latin typeface="Times New Roman" panose="02020603050405020304" pitchFamily="18" charset="0"/>
                <a:cs typeface="Times New Roman" panose="02020603050405020304" pitchFamily="18" charset="0"/>
              </a:rPr>
              <a:t>durata contractului;</a:t>
            </a:r>
          </a:p>
          <a:p>
            <a:pPr lvl="1" algn="just">
              <a:lnSpc>
                <a:spcPct val="110000"/>
              </a:lnSpc>
              <a:spcBef>
                <a:spcPts val="0"/>
              </a:spcBef>
            </a:pPr>
            <a:r>
              <a:rPr lang="ro-RO" sz="1600" dirty="0" smtClean="0">
                <a:latin typeface="Times New Roman" panose="02020603050405020304" pitchFamily="18" charset="0"/>
                <a:cs typeface="Times New Roman" panose="02020603050405020304" pitchFamily="18" charset="0"/>
              </a:rPr>
              <a:t>bunurile </a:t>
            </a:r>
            <a:r>
              <a:rPr lang="ro-RO" sz="1600" dirty="0">
                <a:latin typeface="Times New Roman" panose="02020603050405020304" pitchFamily="18" charset="0"/>
                <a:cs typeface="Times New Roman" panose="02020603050405020304" pitchFamily="18" charset="0"/>
              </a:rPr>
              <a:t>de preluare, bunurile de retur și investițiile </a:t>
            </a:r>
            <a:r>
              <a:rPr lang="ro-RO" sz="1600" dirty="0" smtClean="0">
                <a:latin typeface="Times New Roman" panose="02020603050405020304" pitchFamily="18" charset="0"/>
                <a:cs typeface="Times New Roman" panose="02020603050405020304" pitchFamily="18" charset="0"/>
              </a:rPr>
              <a:t>care cad în sarcina operatorului;</a:t>
            </a:r>
          </a:p>
          <a:p>
            <a:pPr lvl="1" algn="just">
              <a:lnSpc>
                <a:spcPct val="110000"/>
              </a:lnSpc>
              <a:spcBef>
                <a:spcPts val="0"/>
              </a:spcBef>
            </a:pPr>
            <a:r>
              <a:rPr lang="ro-RO" sz="1600" dirty="0">
                <a:latin typeface="Times New Roman" panose="02020603050405020304" pitchFamily="18" charset="0"/>
                <a:cs typeface="Times New Roman" panose="02020603050405020304" pitchFamily="18" charset="0"/>
              </a:rPr>
              <a:t>i</a:t>
            </a:r>
            <a:r>
              <a:rPr lang="ro-RO" sz="1600" dirty="0" smtClean="0">
                <a:latin typeface="Times New Roman" panose="02020603050405020304" pitchFamily="18" charset="0"/>
                <a:cs typeface="Times New Roman" panose="02020603050405020304" pitchFamily="18" charset="0"/>
              </a:rPr>
              <a:t>ndicatori de performanţă/eficienţă;</a:t>
            </a:r>
          </a:p>
          <a:p>
            <a:pPr lvl="1" algn="just">
              <a:lnSpc>
                <a:spcPct val="110000"/>
              </a:lnSpc>
              <a:spcBef>
                <a:spcPts val="0"/>
              </a:spcBef>
            </a:pPr>
            <a:r>
              <a:rPr lang="ro-RO" sz="1600" dirty="0">
                <a:latin typeface="Times New Roman" panose="02020603050405020304" pitchFamily="18" charset="0"/>
                <a:cs typeface="Times New Roman" panose="02020603050405020304" pitchFamily="18" charset="0"/>
              </a:rPr>
              <a:t>î</a:t>
            </a:r>
            <a:r>
              <a:rPr lang="ro-RO" sz="1600" dirty="0" smtClean="0">
                <a:latin typeface="Times New Roman" panose="02020603050405020304" pitchFamily="18" charset="0"/>
                <a:cs typeface="Times New Roman" panose="02020603050405020304" pitchFamily="18" charset="0"/>
              </a:rPr>
              <a:t>ncadrarea pe o schemă de ajutor de stat existentă;</a:t>
            </a:r>
          </a:p>
          <a:p>
            <a:pPr lvl="1" algn="just">
              <a:lnSpc>
                <a:spcPct val="110000"/>
              </a:lnSpc>
              <a:spcBef>
                <a:spcPts val="0"/>
              </a:spcBef>
            </a:pPr>
            <a:r>
              <a:rPr lang="ro-RO" sz="1600" dirty="0">
                <a:latin typeface="Times New Roman" panose="02020603050405020304" pitchFamily="18" charset="0"/>
                <a:cs typeface="Times New Roman" panose="02020603050405020304" pitchFamily="18" charset="0"/>
              </a:rPr>
              <a:t>e</a:t>
            </a:r>
            <a:r>
              <a:rPr lang="ro-RO" sz="1600" dirty="0" smtClean="0">
                <a:latin typeface="Times New Roman" panose="02020603050405020304" pitchFamily="18" charset="0"/>
                <a:cs typeface="Times New Roman" panose="02020603050405020304" pitchFamily="18" charset="0"/>
              </a:rPr>
              <a:t>xistenţa unei comparaţii cu o întreprindere bine manageriată.</a:t>
            </a:r>
          </a:p>
          <a:p>
            <a:pPr lvl="1" algn="just">
              <a:lnSpc>
                <a:spcPct val="110000"/>
              </a:lnSpc>
              <a:spcBef>
                <a:spcPts val="0"/>
              </a:spcBef>
            </a:pPr>
            <a:endParaRPr lang="ro-RO" sz="1600" dirty="0" smtClean="0">
              <a:latin typeface="Times New Roman" panose="02020603050405020304" pitchFamily="18" charset="0"/>
              <a:cs typeface="Times New Roman" panose="02020603050405020304" pitchFamily="18" charset="0"/>
            </a:endParaRPr>
          </a:p>
          <a:p>
            <a:pPr lvl="1" algn="just">
              <a:lnSpc>
                <a:spcPct val="110000"/>
              </a:lnSpc>
              <a:spcBef>
                <a:spcPts val="0"/>
              </a:spcBef>
            </a:pPr>
            <a:endParaRPr lang="en-US" sz="2000" dirty="0">
              <a:latin typeface="Times New Roman" panose="02020603050405020304" pitchFamily="18" charset="0"/>
              <a:cs typeface="Times New Roman" panose="02020603050405020304" pitchFamily="18" charset="0"/>
            </a:endParaRPr>
          </a:p>
          <a:p>
            <a:pPr lvl="1">
              <a:lnSpc>
                <a:spcPct val="110000"/>
              </a:lnSpc>
              <a:spcBef>
                <a:spcPts val="0"/>
              </a:spcBef>
            </a:pPr>
            <a:endParaRPr lang="en-US" sz="2000" dirty="0" smtClean="0">
              <a:latin typeface="Times New Roman" panose="02020603050405020304" pitchFamily="18" charset="0"/>
              <a:cs typeface="Times New Roman" panose="02020603050405020304" pitchFamily="18" charset="0"/>
            </a:endParaRPr>
          </a:p>
          <a:p>
            <a:pPr marL="0" indent="0" algn="just">
              <a:buNone/>
            </a:pPr>
            <a:endParaRPr 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4507317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7775" y="428498"/>
            <a:ext cx="10293790" cy="845366"/>
          </a:xfrm>
        </p:spPr>
        <p:txBody>
          <a:bodyPr>
            <a:noAutofit/>
          </a:bodyPr>
          <a:lstStyle/>
          <a:p>
            <a:pPr algn="ctr"/>
            <a:r>
              <a:rPr lang="ro-RO" sz="2800" b="1" dirty="0" smtClean="0">
                <a:latin typeface="Times New Roman" panose="02020603050405020304" pitchFamily="18" charset="0"/>
                <a:cs typeface="Times New Roman" panose="02020603050405020304" pitchFamily="18" charset="0"/>
              </a:rPr>
              <a:t>Principalele reglementări incidente sectorului</a:t>
            </a:r>
            <a:r>
              <a:rPr lang="en-US" sz="2800" b="1" dirty="0" smtClean="0">
                <a:latin typeface="Times New Roman" panose="02020603050405020304" pitchFamily="18" charset="0"/>
                <a:cs typeface="Times New Roman" panose="02020603050405020304" pitchFamily="18" charset="0"/>
              </a:rPr>
              <a:t> din </a:t>
            </a:r>
            <a:r>
              <a:rPr lang="en-US" sz="2800" b="1" dirty="0" err="1" smtClean="0">
                <a:latin typeface="Times New Roman" panose="02020603050405020304" pitchFamily="18" charset="0"/>
                <a:cs typeface="Times New Roman" panose="02020603050405020304" pitchFamily="18" charset="0"/>
              </a:rPr>
              <a:t>punct</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vedere</a:t>
            </a:r>
            <a:r>
              <a:rPr lang="en-US" sz="2800" b="1" dirty="0" smtClean="0">
                <a:latin typeface="Times New Roman" panose="02020603050405020304" pitchFamily="18" charset="0"/>
                <a:cs typeface="Times New Roman" panose="02020603050405020304" pitchFamily="18" charset="0"/>
              </a:rPr>
              <a:t> </a:t>
            </a:r>
            <a:r>
              <a:rPr lang="en-US" sz="2800" b="1" dirty="0" err="1" smtClean="0">
                <a:latin typeface="Times New Roman" panose="02020603050405020304" pitchFamily="18" charset="0"/>
                <a:cs typeface="Times New Roman" panose="02020603050405020304" pitchFamily="18" charset="0"/>
              </a:rPr>
              <a:t>concuren</a:t>
            </a:r>
            <a:r>
              <a:rPr lang="ro-RO" sz="2800" b="1" dirty="0" smtClean="0">
                <a:latin typeface="Times New Roman" panose="02020603050405020304" pitchFamily="18" charset="0"/>
                <a:cs typeface="Times New Roman" panose="02020603050405020304" pitchFamily="18" charset="0"/>
              </a:rPr>
              <a:t>ţial</a:t>
            </a:r>
            <a:endParaRPr lang="en-US" sz="2800" dirty="0"/>
          </a:p>
        </p:txBody>
      </p:sp>
      <p:sp>
        <p:nvSpPr>
          <p:cNvPr id="3" name="Content Placeholder 2"/>
          <p:cNvSpPr>
            <a:spLocks noGrp="1"/>
          </p:cNvSpPr>
          <p:nvPr>
            <p:ph idx="1"/>
          </p:nvPr>
        </p:nvSpPr>
        <p:spPr>
          <a:xfrm>
            <a:off x="977774" y="1759131"/>
            <a:ext cx="10293791" cy="4563292"/>
          </a:xfrm>
        </p:spPr>
        <p:txBody>
          <a:bodyPr>
            <a:noAutofit/>
          </a:bodyPr>
          <a:lstStyle/>
          <a:p>
            <a:pPr algn="just"/>
            <a:r>
              <a:rPr lang="ro-RO" sz="2000" i="1" dirty="0" smtClean="0">
                <a:latin typeface="Times New Roman" panose="02020603050405020304" pitchFamily="18" charset="0"/>
                <a:cs typeface="Times New Roman" panose="02020603050405020304" pitchFamily="18" charset="0"/>
              </a:rPr>
              <a:t>Legea concurenţei nr. 21/1996,</a:t>
            </a:r>
            <a:r>
              <a:rPr lang="en-US" sz="2000" i="1" dirty="0" smtClean="0">
                <a:latin typeface="Times New Roman" panose="02020603050405020304" pitchFamily="18" charset="0"/>
                <a:cs typeface="Times New Roman" panose="02020603050405020304" pitchFamily="18" charset="0"/>
              </a:rPr>
              <a:t> </a:t>
            </a:r>
            <a:r>
              <a:rPr lang="vi-VN" sz="2000" i="1" dirty="0" smtClean="0">
                <a:latin typeface="Times New Roman" panose="02020603050405020304" pitchFamily="18" charset="0"/>
                <a:cs typeface="Times New Roman" panose="02020603050405020304" pitchFamily="18" charset="0"/>
              </a:rPr>
              <a:t>republicată, </a:t>
            </a:r>
            <a:r>
              <a:rPr lang="vi-VN" sz="2000" i="1" dirty="0">
                <a:latin typeface="Times New Roman" panose="02020603050405020304" pitchFamily="18" charset="0"/>
                <a:cs typeface="Times New Roman" panose="02020603050405020304" pitchFamily="18" charset="0"/>
              </a:rPr>
              <a:t>cu modificările și completările </a:t>
            </a:r>
            <a:r>
              <a:rPr lang="vi-VN" sz="2000" i="1" dirty="0" smtClean="0">
                <a:latin typeface="Times New Roman" panose="02020603050405020304" pitchFamily="18" charset="0"/>
                <a:cs typeface="Times New Roman" panose="02020603050405020304" pitchFamily="18" charset="0"/>
              </a:rPr>
              <a:t>ulterioare</a:t>
            </a:r>
            <a:r>
              <a:rPr lang="ro-RO" sz="2000" i="1" dirty="0" smtClean="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ea typeface="Times New Roman" panose="02020603050405020304" pitchFamily="18" charset="0"/>
                <a:cs typeface="Times New Roman" panose="02020603050405020304" pitchFamily="18" charset="0"/>
              </a:rPr>
              <a:t>are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drept</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scop</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protecţia</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menţinerea</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şi</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stimularea</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concurenţei</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şi</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unui</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mediu</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concurenţial</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normal,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vederea</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promovării</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ea typeface="Times New Roman" panose="02020603050405020304" pitchFamily="18" charset="0"/>
                <a:cs typeface="Times New Roman" panose="02020603050405020304" pitchFamily="18" charset="0"/>
              </a:rPr>
              <a:t>intereselor</a:t>
            </a:r>
            <a:r>
              <a:rPr lang="en-US" sz="20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ea typeface="Times New Roman" panose="02020603050405020304" pitchFamily="18" charset="0"/>
                <a:cs typeface="Times New Roman" panose="02020603050405020304" pitchFamily="18" charset="0"/>
              </a:rPr>
              <a:t>consumatorilor</a:t>
            </a:r>
            <a:r>
              <a:rPr lang="ro-RO" sz="2000" dirty="0" smtClean="0">
                <a:latin typeface="Times New Roman" panose="02020603050405020304" pitchFamily="18" charset="0"/>
                <a:ea typeface="Times New Roman" panose="02020603050405020304" pitchFamily="18" charset="0"/>
                <a:cs typeface="Times New Roman" panose="02020603050405020304" pitchFamily="18" charset="0"/>
              </a:rPr>
              <a:t>.</a:t>
            </a:r>
            <a:endParaRPr lang="ro-RO" sz="2000" dirty="0">
              <a:latin typeface="Times New Roman" panose="02020603050405020304" pitchFamily="18" charset="0"/>
              <a:ea typeface="Times New Roman" panose="02020603050405020304" pitchFamily="18" charset="0"/>
              <a:cs typeface="Times New Roman" panose="02020603050405020304" pitchFamily="18" charset="0"/>
            </a:endParaRPr>
          </a:p>
          <a:p>
            <a:pPr algn="just"/>
            <a:endParaRPr lang="en-US" sz="2200" dirty="0" smtClean="0">
              <a:latin typeface="Times New Roman" panose="02020603050405020304" pitchFamily="18" charset="0"/>
              <a:cs typeface="Times New Roman" panose="02020603050405020304" pitchFamily="18" charset="0"/>
            </a:endParaRPr>
          </a:p>
          <a:p>
            <a:pPr algn="just"/>
            <a:r>
              <a:rPr lang="vi-VN" sz="2000" dirty="0" smtClean="0">
                <a:latin typeface="+mj-lt"/>
              </a:rPr>
              <a:t>Regulile </a:t>
            </a:r>
            <a:r>
              <a:rPr lang="vi-VN" sz="2000" dirty="0">
                <a:latin typeface="+mj-lt"/>
              </a:rPr>
              <a:t>de concurenţă se aplică actelor şi faptelor care restrâng, împiedică sau denaturează concurenţa, săvârşite de</a:t>
            </a:r>
            <a:r>
              <a:rPr lang="vi-VN" sz="2000" dirty="0" smtClean="0">
                <a:latin typeface="+mj-lt"/>
              </a:rPr>
              <a:t>:</a:t>
            </a:r>
            <a:endParaRPr lang="ro-RO" sz="2000" dirty="0" smtClean="0">
              <a:latin typeface="+mj-lt"/>
            </a:endParaRPr>
          </a:p>
          <a:p>
            <a:pPr marL="0" indent="0" algn="just">
              <a:buNone/>
            </a:pPr>
            <a:endParaRPr lang="vi-VN" sz="2000" dirty="0">
              <a:latin typeface="+mj-lt"/>
            </a:endParaRPr>
          </a:p>
          <a:p>
            <a:pPr marL="914400" lvl="1" indent="-457200" algn="just">
              <a:buFont typeface="+mj-lt"/>
              <a:buAutoNum type="alphaLcParenR"/>
            </a:pPr>
            <a:r>
              <a:rPr lang="vi-VN" sz="2000" dirty="0" smtClean="0">
                <a:latin typeface="+mj-lt"/>
              </a:rPr>
              <a:t>întreprinderi </a:t>
            </a:r>
            <a:r>
              <a:rPr lang="vi-VN" sz="2000" dirty="0">
                <a:latin typeface="+mj-lt"/>
              </a:rPr>
              <a:t>sau asociaţii de întreprinderi - persoane fizice sau juridice - de cetăţenie, respectiv de naţionalitate română sau străină, denumite în continuare </a:t>
            </a:r>
            <a:r>
              <a:rPr lang="vi-VN" sz="2000" dirty="0" smtClean="0">
                <a:latin typeface="+mj-lt"/>
              </a:rPr>
              <a:t>întreprinderi;</a:t>
            </a:r>
            <a:endParaRPr lang="ro-RO" sz="2000" dirty="0" smtClean="0">
              <a:latin typeface="+mj-lt"/>
            </a:endParaRPr>
          </a:p>
          <a:p>
            <a:pPr marL="914400" lvl="1" indent="-457200" algn="just">
              <a:buFont typeface="+mj-lt"/>
              <a:buAutoNum type="alphaLcParenR"/>
            </a:pPr>
            <a:r>
              <a:rPr lang="vi-VN" sz="2000" dirty="0" smtClean="0">
                <a:latin typeface="+mj-lt"/>
              </a:rPr>
              <a:t>autorităţile </a:t>
            </a:r>
            <a:r>
              <a:rPr lang="vi-VN" sz="2000" dirty="0">
                <a:latin typeface="+mj-lt"/>
              </a:rPr>
              <a:t>şi instituţiile administraţiei publice centrale sau locale, în măsura în care acestea, prin deciziile emise sau prin reglementările adoptate, intervin în operaţiuni de piaţă, influenţând direct sau indirect concurenţa, cu excepţia situaţiilor când asemenea măsuri sunt luate în aplicarea altor legi sau pentru apărarea unui interes public major. </a:t>
            </a:r>
          </a:p>
          <a:p>
            <a:pPr marL="0" indent="0">
              <a:buNone/>
            </a:pPr>
            <a:endParaRPr lang="vi-VN" sz="2000" dirty="0"/>
          </a:p>
          <a:p>
            <a:pPr lvl="3"/>
            <a:endParaRPr lang="ro-RO" sz="2000" dirty="0" smtClean="0">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193346083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77736" y="1281203"/>
            <a:ext cx="10236529" cy="4870215"/>
          </a:xfrm>
        </p:spPr>
        <p:txBody>
          <a:bodyPr>
            <a:normAutofit fontScale="25000" lnSpcReduction="20000"/>
          </a:bodyPr>
          <a:lstStyle/>
          <a:p>
            <a:pPr marL="0" indent="0">
              <a:buNone/>
            </a:pPr>
            <a:endParaRPr lang="ro-RO" sz="5000" dirty="0" smtClean="0">
              <a:latin typeface="Times New Roman" panose="02020603050405020304" pitchFamily="18" charset="0"/>
              <a:cs typeface="Times New Roman" panose="02020603050405020304" pitchFamily="18" charset="0"/>
            </a:endParaRPr>
          </a:p>
          <a:p>
            <a:pPr algn="just">
              <a:lnSpc>
                <a:spcPct val="120000"/>
              </a:lnSpc>
              <a:spcBef>
                <a:spcPts val="0"/>
              </a:spcBef>
            </a:pPr>
            <a:r>
              <a:rPr lang="en-US" sz="8000" dirty="0" err="1" smtClean="0">
                <a:latin typeface="Times New Roman" panose="02020603050405020304" pitchFamily="18" charset="0"/>
                <a:cs typeface="Times New Roman" panose="02020603050405020304" pitchFamily="18" charset="0"/>
              </a:rPr>
              <a:t>Interzicerea</a:t>
            </a:r>
            <a:r>
              <a:rPr lang="en-US" sz="8000" dirty="0" smtClean="0">
                <a:latin typeface="Times New Roman" panose="02020603050405020304" pitchFamily="18" charset="0"/>
                <a:cs typeface="Times New Roman" panose="02020603050405020304" pitchFamily="18" charset="0"/>
              </a:rPr>
              <a:t> </a:t>
            </a:r>
            <a:r>
              <a:rPr lang="ro-RO" sz="8000" b="1" dirty="0">
                <a:latin typeface="Times New Roman" panose="02020603050405020304" pitchFamily="18" charset="0"/>
                <a:cs typeface="Times New Roman" panose="02020603050405020304" pitchFamily="18" charset="0"/>
              </a:rPr>
              <a:t>p</a:t>
            </a:r>
            <a:r>
              <a:rPr lang="vi-VN" sz="8000" b="1" dirty="0" smtClean="0">
                <a:latin typeface="Times New Roman" panose="02020603050405020304" pitchFamily="18" charset="0"/>
                <a:cs typeface="Times New Roman" panose="02020603050405020304" pitchFamily="18" charset="0"/>
              </a:rPr>
              <a:t>ractici</a:t>
            </a:r>
            <a:r>
              <a:rPr lang="en-US" sz="8000" b="1" dirty="0" err="1" smtClean="0">
                <a:latin typeface="Times New Roman" panose="02020603050405020304" pitchFamily="18" charset="0"/>
                <a:cs typeface="Times New Roman" panose="02020603050405020304" pitchFamily="18" charset="0"/>
              </a:rPr>
              <a:t>lor</a:t>
            </a:r>
            <a:r>
              <a:rPr lang="vi-VN" sz="8000" b="1" dirty="0" smtClean="0">
                <a:latin typeface="Times New Roman" panose="02020603050405020304" pitchFamily="18" charset="0"/>
                <a:cs typeface="Times New Roman" panose="02020603050405020304" pitchFamily="18" charset="0"/>
              </a:rPr>
              <a:t> abuzive</a:t>
            </a:r>
            <a:r>
              <a:rPr lang="ro-RO" sz="8000" dirty="0" smtClean="0">
                <a:latin typeface="Times New Roman" panose="02020603050405020304" pitchFamily="18" charset="0"/>
                <a:cs typeface="Times New Roman" panose="02020603050405020304" pitchFamily="18" charset="0"/>
              </a:rPr>
              <a:t>, </a:t>
            </a:r>
            <a:r>
              <a:rPr lang="en-US" sz="8000" dirty="0" smtClean="0">
                <a:latin typeface="Times New Roman" panose="02020603050405020304" pitchFamily="18" charset="0"/>
                <a:cs typeface="Times New Roman" panose="02020603050405020304" pitchFamily="18" charset="0"/>
              </a:rPr>
              <a:t>care </a:t>
            </a:r>
            <a:r>
              <a:rPr lang="vi-VN" sz="8000" dirty="0" smtClean="0">
                <a:latin typeface="Times New Roman" panose="02020603050405020304" pitchFamily="18" charset="0"/>
                <a:cs typeface="Times New Roman" panose="02020603050405020304" pitchFamily="18" charset="0"/>
              </a:rPr>
              <a:t>pot </a:t>
            </a:r>
            <a:r>
              <a:rPr lang="vi-VN" sz="8000" dirty="0">
                <a:latin typeface="Times New Roman" panose="02020603050405020304" pitchFamily="18" charset="0"/>
                <a:cs typeface="Times New Roman" panose="02020603050405020304" pitchFamily="18" charset="0"/>
              </a:rPr>
              <a:t>consta în special în</a:t>
            </a:r>
            <a:r>
              <a:rPr lang="vi-VN" sz="8000" dirty="0" smtClean="0">
                <a:latin typeface="Times New Roman" panose="02020603050405020304" pitchFamily="18" charset="0"/>
                <a:cs typeface="Times New Roman" panose="02020603050405020304" pitchFamily="18" charset="0"/>
              </a:rPr>
              <a:t>:</a:t>
            </a:r>
            <a:endParaRPr lang="ro-RO" sz="8000" dirty="0" smtClean="0">
              <a:latin typeface="Times New Roman" panose="02020603050405020304" pitchFamily="18" charset="0"/>
              <a:cs typeface="Times New Roman" panose="02020603050405020304" pitchFamily="18" charset="0"/>
            </a:endParaRPr>
          </a:p>
          <a:p>
            <a:pPr marL="0" indent="0" algn="just">
              <a:lnSpc>
                <a:spcPct val="120000"/>
              </a:lnSpc>
              <a:spcBef>
                <a:spcPts val="0"/>
              </a:spcBef>
              <a:buNone/>
            </a:pPr>
            <a:endParaRPr lang="vi-VN" sz="8000" dirty="0">
              <a:latin typeface="Times New Roman" panose="02020603050405020304" pitchFamily="18" charset="0"/>
              <a:cs typeface="Times New Roman" panose="02020603050405020304" pitchFamily="18" charset="0"/>
            </a:endParaRPr>
          </a:p>
          <a:p>
            <a:pPr marL="457200" lvl="1" indent="0" algn="just">
              <a:lnSpc>
                <a:spcPct val="120000"/>
              </a:lnSpc>
              <a:spcBef>
                <a:spcPts val="0"/>
              </a:spcBef>
              <a:buNone/>
            </a:pPr>
            <a:r>
              <a:rPr lang="vi-VN" sz="7600" dirty="0" smtClean="0">
                <a:latin typeface="Times New Roman" panose="02020603050405020304" pitchFamily="18" charset="0"/>
                <a:cs typeface="Times New Roman" panose="02020603050405020304" pitchFamily="18" charset="0"/>
              </a:rPr>
              <a:t>a) impunerea</a:t>
            </a:r>
            <a:r>
              <a:rPr lang="vi-VN" sz="7600" dirty="0">
                <a:latin typeface="Times New Roman" panose="02020603050405020304" pitchFamily="18" charset="0"/>
                <a:cs typeface="Times New Roman" panose="02020603050405020304" pitchFamily="18" charset="0"/>
              </a:rPr>
              <a:t>, direct sau indirect, a preţurilor de vânzare sau de cumpărare sau a altor condiţii de tranzacţionare inechitabile;</a:t>
            </a:r>
          </a:p>
          <a:p>
            <a:pPr marL="457200" lvl="1" indent="0" algn="just">
              <a:lnSpc>
                <a:spcPct val="120000"/>
              </a:lnSpc>
              <a:spcBef>
                <a:spcPts val="0"/>
              </a:spcBef>
              <a:buNone/>
            </a:pPr>
            <a:r>
              <a:rPr lang="vi-VN" sz="7600" dirty="0">
                <a:latin typeface="Times New Roman" panose="02020603050405020304" pitchFamily="18" charset="0"/>
                <a:cs typeface="Times New Roman" panose="02020603050405020304" pitchFamily="18" charset="0"/>
              </a:rPr>
              <a:t>b) limitarea producţiei, comercializării sau dezvoltării tehnice în dezavantajul consumatorilor;</a:t>
            </a:r>
          </a:p>
          <a:p>
            <a:pPr marL="457200" lvl="1" indent="0" algn="just">
              <a:lnSpc>
                <a:spcPct val="120000"/>
              </a:lnSpc>
              <a:spcBef>
                <a:spcPts val="0"/>
              </a:spcBef>
              <a:buNone/>
            </a:pPr>
            <a:r>
              <a:rPr lang="vi-VN" sz="7600" dirty="0">
                <a:latin typeface="Times New Roman" panose="02020603050405020304" pitchFamily="18" charset="0"/>
                <a:cs typeface="Times New Roman" panose="02020603050405020304" pitchFamily="18" charset="0"/>
              </a:rPr>
              <a:t>c) </a:t>
            </a:r>
            <a:r>
              <a:rPr lang="vi-VN" sz="7600" dirty="0" smtClean="0">
                <a:latin typeface="Times New Roman" panose="02020603050405020304" pitchFamily="18" charset="0"/>
                <a:cs typeface="Times New Roman" panose="02020603050405020304" pitchFamily="18" charset="0"/>
              </a:rPr>
              <a:t>aplicarea</a:t>
            </a:r>
            <a:r>
              <a:rPr lang="ro-RO" sz="7600" dirty="0" smtClean="0">
                <a:latin typeface="Times New Roman" panose="02020603050405020304" pitchFamily="18" charset="0"/>
                <a:cs typeface="Times New Roman" panose="02020603050405020304" pitchFamily="18" charset="0"/>
              </a:rPr>
              <a:t>,</a:t>
            </a:r>
            <a:r>
              <a:rPr lang="vi-VN" sz="7600" dirty="0" smtClean="0">
                <a:latin typeface="Times New Roman" panose="02020603050405020304" pitchFamily="18" charset="0"/>
                <a:cs typeface="Times New Roman" panose="02020603050405020304" pitchFamily="18" charset="0"/>
              </a:rPr>
              <a:t> </a:t>
            </a:r>
            <a:r>
              <a:rPr lang="vi-VN" sz="7600" dirty="0">
                <a:latin typeface="Times New Roman" panose="02020603050405020304" pitchFamily="18" charset="0"/>
                <a:cs typeface="Times New Roman" panose="02020603050405020304" pitchFamily="18" charset="0"/>
              </a:rPr>
              <a:t>în raporturile cu partenerii </a:t>
            </a:r>
            <a:r>
              <a:rPr lang="vi-VN" sz="7600" dirty="0" smtClean="0">
                <a:latin typeface="Times New Roman" panose="02020603050405020304" pitchFamily="18" charset="0"/>
                <a:cs typeface="Times New Roman" panose="02020603050405020304" pitchFamily="18" charset="0"/>
              </a:rPr>
              <a:t>comerciali</a:t>
            </a:r>
            <a:r>
              <a:rPr lang="ro-RO" sz="7600" dirty="0" smtClean="0">
                <a:latin typeface="Times New Roman" panose="02020603050405020304" pitchFamily="18" charset="0"/>
                <a:cs typeface="Times New Roman" panose="02020603050405020304" pitchFamily="18" charset="0"/>
              </a:rPr>
              <a:t>,</a:t>
            </a:r>
            <a:r>
              <a:rPr lang="vi-VN" sz="7600" dirty="0" smtClean="0">
                <a:latin typeface="Times New Roman" panose="02020603050405020304" pitchFamily="18" charset="0"/>
                <a:cs typeface="Times New Roman" panose="02020603050405020304" pitchFamily="18" charset="0"/>
              </a:rPr>
              <a:t> </a:t>
            </a:r>
            <a:r>
              <a:rPr lang="vi-VN" sz="7600" dirty="0">
                <a:latin typeface="Times New Roman" panose="02020603050405020304" pitchFamily="18" charset="0"/>
                <a:cs typeface="Times New Roman" panose="02020603050405020304" pitchFamily="18" charset="0"/>
              </a:rPr>
              <a:t>a unor condiţii inegale la prestaţii echivalente, creând astfel acestora un dezavantaj concurenţial;</a:t>
            </a:r>
          </a:p>
          <a:p>
            <a:pPr marL="457200" lvl="1" indent="0" algn="just">
              <a:lnSpc>
                <a:spcPct val="120000"/>
              </a:lnSpc>
              <a:spcBef>
                <a:spcPts val="0"/>
              </a:spcBef>
              <a:buNone/>
            </a:pPr>
            <a:r>
              <a:rPr lang="vi-VN" sz="7600" dirty="0">
                <a:latin typeface="Times New Roman" panose="02020603050405020304" pitchFamily="18" charset="0"/>
                <a:cs typeface="Times New Roman" panose="02020603050405020304" pitchFamily="18" charset="0"/>
              </a:rPr>
              <a:t>d) condiţionarea încheierii contractelor de acceptarea de către parteneri a unor prestaţii suplimentare care, prin natura lor sau în conformitate cu uzanţele comerciale, nu au legătură cu obiectul acestor contracte. </a:t>
            </a:r>
          </a:p>
          <a:p>
            <a:pPr marL="0" indent="0" algn="just">
              <a:lnSpc>
                <a:spcPct val="120000"/>
              </a:lnSpc>
              <a:spcBef>
                <a:spcPts val="0"/>
              </a:spcBef>
              <a:buNone/>
            </a:pPr>
            <a:endParaRPr lang="ro-RO" sz="8000" dirty="0" smtClean="0">
              <a:latin typeface="Times New Roman" panose="02020603050405020304" pitchFamily="18" charset="0"/>
              <a:cs typeface="Times New Roman" panose="02020603050405020304" pitchFamily="18" charset="0"/>
            </a:endParaRPr>
          </a:p>
          <a:p>
            <a:pPr marL="0" indent="0" algn="just">
              <a:lnSpc>
                <a:spcPct val="120000"/>
              </a:lnSpc>
              <a:spcBef>
                <a:spcPts val="0"/>
              </a:spcBef>
              <a:buNone/>
            </a:pPr>
            <a:r>
              <a:rPr lang="ro-RO" sz="8000" i="1" dirty="0" smtClean="0">
                <a:latin typeface="Times New Roman" panose="02020603050405020304" pitchFamily="18" charset="0"/>
                <a:cs typeface="Times New Roman" panose="02020603050405020304" pitchFamily="18" charset="0"/>
              </a:rPr>
              <a:t>Î</a:t>
            </a:r>
            <a:r>
              <a:rPr lang="vi-VN" sz="8000" i="1" dirty="0" smtClean="0">
                <a:latin typeface="Times New Roman" panose="02020603050405020304" pitchFamily="18" charset="0"/>
                <a:cs typeface="Times New Roman" panose="02020603050405020304" pitchFamily="18" charset="0"/>
              </a:rPr>
              <a:t>ntreprinderea </a:t>
            </a:r>
            <a:r>
              <a:rPr lang="vi-VN" sz="8000" i="1" dirty="0">
                <a:latin typeface="Times New Roman" panose="02020603050405020304" pitchFamily="18" charset="0"/>
                <a:cs typeface="Times New Roman" panose="02020603050405020304" pitchFamily="18" charset="0"/>
              </a:rPr>
              <a:t>care are în concesiune reţeaua de transport/distribuţie a energiei termice la nivelul </a:t>
            </a:r>
            <a:r>
              <a:rPr lang="vi-VN" sz="8000" i="1" dirty="0" smtClean="0">
                <a:latin typeface="Times New Roman" panose="02020603050405020304" pitchFamily="18" charset="0"/>
                <a:cs typeface="Times New Roman" panose="02020603050405020304" pitchFamily="18" charset="0"/>
              </a:rPr>
              <a:t>unităţi</a:t>
            </a:r>
            <a:r>
              <a:rPr lang="ro-RO" sz="8000" i="1" dirty="0" smtClean="0">
                <a:latin typeface="Times New Roman" panose="02020603050405020304" pitchFamily="18" charset="0"/>
                <a:cs typeface="Times New Roman" panose="02020603050405020304" pitchFamily="18" charset="0"/>
              </a:rPr>
              <a:t>i</a:t>
            </a:r>
            <a:r>
              <a:rPr lang="vi-VN" sz="8000" i="1" dirty="0" smtClean="0">
                <a:latin typeface="Times New Roman" panose="02020603050405020304" pitchFamily="18" charset="0"/>
                <a:cs typeface="Times New Roman" panose="02020603050405020304" pitchFamily="18" charset="0"/>
              </a:rPr>
              <a:t> </a:t>
            </a:r>
            <a:r>
              <a:rPr lang="vi-VN" sz="8000" i="1" dirty="0">
                <a:latin typeface="Times New Roman" panose="02020603050405020304" pitchFamily="18" charset="0"/>
                <a:cs typeface="Times New Roman" panose="02020603050405020304" pitchFamily="18" charset="0"/>
              </a:rPr>
              <a:t>administrativ teritoriale pe raza căreia îşi desfăşoară activitatea, având un monopol în acea zonă geografică, </a:t>
            </a:r>
            <a:r>
              <a:rPr lang="vi-VN" sz="8000" b="1" i="1" dirty="0">
                <a:latin typeface="Times New Roman" panose="02020603050405020304" pitchFamily="18" charset="0"/>
                <a:cs typeface="Times New Roman" panose="02020603050405020304" pitchFamily="18" charset="0"/>
              </a:rPr>
              <a:t>va avea responsabilitatea să se asigure că nu abuzează de poziţia pe care o deţine, cum ar fi, prin refuzul de a acorda acces la reţelele aflate în administrare şi altor operatori </a:t>
            </a:r>
            <a:r>
              <a:rPr lang="vi-VN" sz="8000" b="1" i="1" dirty="0" smtClean="0">
                <a:latin typeface="Times New Roman" panose="02020603050405020304" pitchFamily="18" charset="0"/>
                <a:cs typeface="Times New Roman" panose="02020603050405020304" pitchFamily="18" charset="0"/>
              </a:rPr>
              <a:t>economici</a:t>
            </a:r>
            <a:r>
              <a:rPr lang="ro-RO" sz="8000" b="1" i="1" dirty="0" smtClean="0">
                <a:latin typeface="Times New Roman" panose="02020603050405020304" pitchFamily="18" charset="0"/>
                <a:cs typeface="Times New Roman" panose="02020603050405020304" pitchFamily="18" charset="0"/>
              </a:rPr>
              <a:t> interesaţi</a:t>
            </a:r>
            <a:r>
              <a:rPr lang="vi-VN" sz="8000" i="1" dirty="0" smtClean="0">
                <a:latin typeface="Times New Roman" panose="02020603050405020304" pitchFamily="18" charset="0"/>
                <a:cs typeface="Times New Roman" panose="02020603050405020304" pitchFamily="18" charset="0"/>
              </a:rPr>
              <a:t>. </a:t>
            </a:r>
            <a:endParaRPr lang="vi-VN" sz="8000" i="1" dirty="0">
              <a:latin typeface="Times New Roman" panose="02020603050405020304" pitchFamily="18" charset="0"/>
              <a:cs typeface="Times New Roman" panose="02020603050405020304" pitchFamily="18" charset="0"/>
            </a:endParaRPr>
          </a:p>
          <a:p>
            <a:pPr algn="just"/>
            <a:endParaRPr lang="ro-RO" sz="8000" dirty="0">
              <a:latin typeface="+mj-lt"/>
            </a:endParaRPr>
          </a:p>
        </p:txBody>
      </p:sp>
      <p:sp>
        <p:nvSpPr>
          <p:cNvPr id="4" name="Rectangle 3"/>
          <p:cNvSpPr/>
          <p:nvPr/>
        </p:nvSpPr>
        <p:spPr>
          <a:xfrm>
            <a:off x="977735" y="413273"/>
            <a:ext cx="10236530" cy="867930"/>
          </a:xfrm>
          <a:prstGeom prst="rect">
            <a:avLst/>
          </a:prstGeom>
        </p:spPr>
        <p:txBody>
          <a:bodyPr wrap="square">
            <a:spAutoFit/>
          </a:bodyPr>
          <a:lstStyle/>
          <a:p>
            <a:pPr lvl="0" algn="ctr">
              <a:lnSpc>
                <a:spcPct val="90000"/>
              </a:lnSpc>
              <a:spcBef>
                <a:spcPts val="1000"/>
              </a:spcBef>
            </a:pPr>
            <a:r>
              <a:rPr lang="en-US" sz="2800" b="1" dirty="0" smtClean="0">
                <a:latin typeface="Times New Roman" panose="02020603050405020304" pitchFamily="18" charset="0"/>
                <a:cs typeface="Times New Roman" panose="02020603050405020304" pitchFamily="18" charset="0"/>
              </a:rPr>
              <a:t>R</a:t>
            </a:r>
            <a:r>
              <a:rPr lang="vi-VN" sz="2800" b="1" dirty="0" smtClean="0">
                <a:latin typeface="Times New Roman" panose="02020603050405020304" pitchFamily="18" charset="0"/>
                <a:cs typeface="Times New Roman" panose="02020603050405020304" pitchFamily="18" charset="0"/>
              </a:rPr>
              <a:t>eglementări </a:t>
            </a:r>
            <a:r>
              <a:rPr lang="vi-VN" sz="2800" b="1" dirty="0">
                <a:latin typeface="Times New Roman" panose="02020603050405020304" pitchFamily="18" charset="0"/>
                <a:cs typeface="Times New Roman" panose="02020603050405020304" pitchFamily="18" charset="0"/>
              </a:rPr>
              <a:t>incidente sectorului </a:t>
            </a:r>
            <a:r>
              <a:rPr lang="vi-VN" sz="2800" b="1" dirty="0" smtClean="0">
                <a:latin typeface="Times New Roman" panose="02020603050405020304" pitchFamily="18" charset="0"/>
                <a:cs typeface="Times New Roman" panose="02020603050405020304" pitchFamily="18" charset="0"/>
              </a:rPr>
              <a:t>d</a:t>
            </a:r>
            <a:r>
              <a:rPr lang="en-US" sz="2800" b="1" dirty="0" smtClean="0">
                <a:latin typeface="Times New Roman" panose="02020603050405020304" pitchFamily="18" charset="0"/>
                <a:cs typeface="Times New Roman" panose="02020603050405020304" pitchFamily="18" charset="0"/>
              </a:rPr>
              <a:t>in </a:t>
            </a:r>
            <a:r>
              <a:rPr lang="vi-VN" sz="2800" b="1" dirty="0" smtClean="0">
                <a:latin typeface="Times New Roman" panose="02020603050405020304" pitchFamily="18" charset="0"/>
                <a:cs typeface="Times New Roman" panose="02020603050405020304" pitchFamily="18" charset="0"/>
              </a:rPr>
              <a:t>punct </a:t>
            </a:r>
            <a:r>
              <a:rPr lang="vi-VN" sz="2800" b="1" dirty="0">
                <a:latin typeface="Times New Roman" panose="02020603050405020304" pitchFamily="18" charset="0"/>
                <a:cs typeface="Times New Roman" panose="02020603050405020304" pitchFamily="18" charset="0"/>
              </a:rPr>
              <a:t>de vedere concurenţial</a:t>
            </a:r>
          </a:p>
        </p:txBody>
      </p:sp>
    </p:spTree>
    <p:extLst>
      <p:ext uri="{BB962C8B-B14F-4D97-AF65-F5344CB8AC3E}">
        <p14:creationId xmlns:p14="http://schemas.microsoft.com/office/powerpoint/2010/main" val="4149368"/>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50613" y="336842"/>
            <a:ext cx="10324810" cy="1019538"/>
          </a:xfrm>
        </p:spPr>
        <p:txBody>
          <a:bodyPr>
            <a:normAutofit/>
          </a:bodyPr>
          <a:lstStyle/>
          <a:p>
            <a:pPr algn="ctr"/>
            <a:r>
              <a:rPr lang="en-US" sz="2800" b="1" dirty="0" smtClean="0">
                <a:latin typeface="Times New Roman" panose="02020603050405020304" pitchFamily="18" charset="0"/>
                <a:cs typeface="Times New Roman" panose="02020603050405020304" pitchFamily="18" charset="0"/>
              </a:rPr>
              <a:t>A</a:t>
            </a:r>
            <a:r>
              <a:rPr lang="ro-RO" sz="2800" b="1" dirty="0" smtClean="0">
                <a:latin typeface="Times New Roman" panose="02020603050405020304" pitchFamily="18" charset="0"/>
                <a:cs typeface="Times New Roman" panose="02020603050405020304" pitchFamily="18" charset="0"/>
              </a:rPr>
              <a:t>jutor</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de stat</a:t>
            </a:r>
            <a:r>
              <a:rPr lang="en-US" sz="2800" b="1" dirty="0" smtClean="0">
                <a:latin typeface="Times New Roman" panose="02020603050405020304" pitchFamily="18" charset="0"/>
                <a:cs typeface="Times New Roman" panose="02020603050405020304" pitchFamily="18" charset="0"/>
              </a:rPr>
              <a:t> -</a:t>
            </a:r>
            <a:r>
              <a:rPr lang="ro-RO" sz="2800" b="1" dirty="0">
                <a:latin typeface="Times New Roman" panose="02020603050405020304" pitchFamily="18" charset="0"/>
                <a:cs typeface="Times New Roman" panose="02020603050405020304" pitchFamily="18" charset="0"/>
              </a:rPr>
              <a:t> </a:t>
            </a:r>
            <a:r>
              <a:rPr lang="en-US" sz="2800" b="1" dirty="0" smtClean="0">
                <a:latin typeface="Times New Roman" panose="02020603050405020304" pitchFamily="18" charset="0"/>
                <a:cs typeface="Times New Roman" panose="02020603050405020304" pitchFamily="18" charset="0"/>
              </a:rPr>
              <a:t>p</a:t>
            </a:r>
            <a:r>
              <a:rPr lang="ro-RO" sz="2800" b="1" dirty="0" smtClean="0">
                <a:latin typeface="Times New Roman" panose="02020603050405020304" pitchFamily="18" charset="0"/>
                <a:cs typeface="Times New Roman" panose="02020603050405020304" pitchFamily="18" charset="0"/>
              </a:rPr>
              <a:t>revederi </a:t>
            </a:r>
            <a:r>
              <a:rPr lang="ro-RO" sz="2800" b="1" dirty="0">
                <a:latin typeface="Times New Roman" panose="02020603050405020304" pitchFamily="18" charset="0"/>
                <a:cs typeface="Times New Roman" panose="02020603050405020304" pitchFamily="18" charset="0"/>
              </a:rPr>
              <a:t>specifice </a:t>
            </a:r>
          </a:p>
        </p:txBody>
      </p:sp>
      <p:sp>
        <p:nvSpPr>
          <p:cNvPr id="3" name="Content Placeholder 2"/>
          <p:cNvSpPr>
            <a:spLocks noGrp="1"/>
          </p:cNvSpPr>
          <p:nvPr>
            <p:ph idx="1"/>
          </p:nvPr>
        </p:nvSpPr>
        <p:spPr>
          <a:xfrm>
            <a:off x="950613" y="1281449"/>
            <a:ext cx="10324810" cy="5445271"/>
          </a:xfrm>
        </p:spPr>
        <p:txBody>
          <a:bodyPr>
            <a:normAutofit fontScale="85000" lnSpcReduction="20000"/>
          </a:bodyPr>
          <a:lstStyle/>
          <a:p>
            <a:pPr lvl="1" algn="just"/>
            <a:endParaRPr lang="ro-RO" sz="2000" dirty="0" smtClean="0">
              <a:latin typeface="Times New Roman" panose="02020603050405020304" pitchFamily="18" charset="0"/>
              <a:cs typeface="Times New Roman" panose="02020603050405020304" pitchFamily="18" charset="0"/>
            </a:endParaRPr>
          </a:p>
          <a:p>
            <a:pPr lvl="1" algn="just"/>
            <a:r>
              <a:rPr lang="ro-RO" sz="2000" dirty="0" smtClean="0">
                <a:latin typeface="Times New Roman" panose="02020603050405020304" pitchFamily="18" charset="0"/>
                <a:cs typeface="Times New Roman" panose="02020603050405020304" pitchFamily="18" charset="0"/>
              </a:rPr>
              <a:t>Conform </a:t>
            </a:r>
            <a:r>
              <a:rPr lang="ro-RO" sz="2000" dirty="0" smtClean="0">
                <a:solidFill>
                  <a:prstClr val="black"/>
                </a:solidFill>
                <a:latin typeface="Times New Roman" panose="02020603050405020304" pitchFamily="18" charset="0"/>
                <a:cs typeface="Times New Roman" panose="02020603050405020304" pitchFamily="18" charset="0"/>
              </a:rPr>
              <a:t>reglementărilor în vigoare, operatorii care prestează serviciul de interes economic general de alimentare a populaţiei cu energie termică, pot primi compensaţii pentru prestarea acestui serviciu public, compensaţie care poate reprezenta ajutor de stat.</a:t>
            </a:r>
          </a:p>
          <a:p>
            <a:pPr marL="457200" lvl="1" indent="0" algn="just">
              <a:buNone/>
            </a:pPr>
            <a:endParaRPr lang="ro-RO" sz="2000" dirty="0">
              <a:solidFill>
                <a:prstClr val="black"/>
              </a:solidFill>
              <a:latin typeface="Times New Roman" panose="02020603050405020304" pitchFamily="18" charset="0"/>
              <a:cs typeface="Times New Roman" panose="02020603050405020304" pitchFamily="18" charset="0"/>
            </a:endParaRPr>
          </a:p>
          <a:p>
            <a:pPr lvl="1" algn="just"/>
            <a:r>
              <a:rPr lang="ro-RO" sz="2000" dirty="0" smtClean="0">
                <a:solidFill>
                  <a:prstClr val="black"/>
                </a:solidFill>
                <a:latin typeface="Times New Roman" panose="02020603050405020304" pitchFamily="18" charset="0"/>
                <a:cs typeface="Times New Roman" panose="02020603050405020304" pitchFamily="18" charset="0"/>
              </a:rPr>
              <a:t>Măsura de atribuire directă a unui contract de servicii publice poate reprezenta, prin ea însăşi, un ajutor de stat.</a:t>
            </a:r>
            <a:endParaRPr lang="ro-RO" sz="2000" dirty="0">
              <a:solidFill>
                <a:prstClr val="black"/>
              </a:solidFill>
              <a:latin typeface="Times New Roman" panose="02020603050405020304" pitchFamily="18" charset="0"/>
              <a:cs typeface="Times New Roman" panose="02020603050405020304" pitchFamily="18" charset="0"/>
            </a:endParaRPr>
          </a:p>
          <a:p>
            <a:pPr lvl="1" algn="just"/>
            <a:endParaRPr lang="ro-RO" sz="2000" dirty="0" smtClean="0">
              <a:latin typeface="Times New Roman" panose="02020603050405020304" pitchFamily="18" charset="0"/>
              <a:cs typeface="Times New Roman" panose="02020603050405020304" pitchFamily="18" charset="0"/>
            </a:endParaRPr>
          </a:p>
          <a:p>
            <a:pPr lvl="1" algn="just"/>
            <a:r>
              <a:rPr lang="ro-RO" sz="2000" dirty="0" smtClean="0">
                <a:latin typeface="Times New Roman" panose="02020603050405020304" pitchFamily="18" charset="0"/>
                <a:cs typeface="Times New Roman" panose="02020603050405020304" pitchFamily="18" charset="0"/>
              </a:rPr>
              <a:t>Măsurile </a:t>
            </a:r>
            <a:r>
              <a:rPr lang="ro-RO" sz="2000" dirty="0">
                <a:latin typeface="Times New Roman" panose="02020603050405020304" pitchFamily="18" charset="0"/>
                <a:cs typeface="Times New Roman" panose="02020603050405020304" pitchFamily="18" charset="0"/>
              </a:rPr>
              <a:t>de natura </a:t>
            </a:r>
            <a:r>
              <a:rPr lang="ro-RO" sz="2000" b="1" dirty="0">
                <a:latin typeface="Times New Roman" panose="02020603050405020304" pitchFamily="18" charset="0"/>
                <a:cs typeface="Times New Roman" panose="02020603050405020304" pitchFamily="18" charset="0"/>
              </a:rPr>
              <a:t>ajutorului de stat </a:t>
            </a:r>
            <a:r>
              <a:rPr lang="ro-RO" sz="2000" dirty="0">
                <a:latin typeface="Times New Roman" panose="02020603050405020304" pitchFamily="18" charset="0"/>
                <a:cs typeface="Times New Roman" panose="02020603050405020304" pitchFamily="18" charset="0"/>
              </a:rPr>
              <a:t>nu pot fi acordate decât după avizarea acestora de către Consiliul Concurenţei, cu respectarea procedurii naţionale prevăzută în </a:t>
            </a:r>
            <a:r>
              <a:rPr lang="ro-RO" sz="2000" i="1" dirty="0" smtClean="0">
                <a:latin typeface="Times New Roman" panose="02020603050405020304" pitchFamily="18" charset="0"/>
                <a:cs typeface="Times New Roman" panose="02020603050405020304" pitchFamily="18" charset="0"/>
              </a:rPr>
              <a:t>OUG nr. 77/2014  </a:t>
            </a:r>
            <a:r>
              <a:rPr lang="ro-RO" sz="2000" i="1" dirty="0">
                <a:latin typeface="Times New Roman" panose="02020603050405020304" pitchFamily="18" charset="0"/>
                <a:cs typeface="Times New Roman" panose="02020603050405020304" pitchFamily="18" charset="0"/>
              </a:rPr>
              <a:t>privind procedurile naţionale în domeniul ajutorului de stat, precum şi pentru modificarea şi completarea Legii concurenţei </a:t>
            </a:r>
            <a:r>
              <a:rPr lang="ro-RO" sz="2000" i="1" dirty="0" smtClean="0">
                <a:latin typeface="Times New Roman" panose="02020603050405020304" pitchFamily="18" charset="0"/>
                <a:cs typeface="Times New Roman" panose="02020603050405020304" pitchFamily="18" charset="0"/>
              </a:rPr>
              <a:t>nr. 21/1996</a:t>
            </a:r>
            <a:r>
              <a:rPr lang="ro-RO" sz="2000" dirty="0" smtClean="0">
                <a:latin typeface="Times New Roman" panose="02020603050405020304" pitchFamily="18" charset="0"/>
                <a:cs typeface="Times New Roman" panose="02020603050405020304" pitchFamily="18" charset="0"/>
              </a:rPr>
              <a:t>, </a:t>
            </a:r>
            <a:r>
              <a:rPr lang="ro-RO" sz="2000" dirty="0">
                <a:latin typeface="Times New Roman" panose="02020603050405020304" pitchFamily="18" charset="0"/>
                <a:cs typeface="Times New Roman" panose="02020603050405020304" pitchFamily="18" charset="0"/>
              </a:rPr>
              <a:t>aprobată cu modificări şi completări prin </a:t>
            </a:r>
            <a:r>
              <a:rPr lang="ro-RO" sz="2000" i="1" dirty="0">
                <a:latin typeface="Times New Roman" panose="02020603050405020304" pitchFamily="18" charset="0"/>
                <a:cs typeface="Times New Roman" panose="02020603050405020304" pitchFamily="18" charset="0"/>
              </a:rPr>
              <a:t>Legea</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nr</a:t>
            </a:r>
            <a:r>
              <a:rPr lang="en-US" sz="2000" i="1" dirty="0">
                <a:latin typeface="Times New Roman" panose="02020603050405020304" pitchFamily="18" charset="0"/>
                <a:cs typeface="Times New Roman" panose="02020603050405020304" pitchFamily="18" charset="0"/>
              </a:rPr>
              <a:t>. 20</a:t>
            </a:r>
            <a:r>
              <a:rPr lang="ro-RO" sz="2000" i="1" dirty="0">
                <a:latin typeface="Times New Roman" panose="02020603050405020304" pitchFamily="18" charset="0"/>
                <a:cs typeface="Times New Roman" panose="02020603050405020304" pitchFamily="18" charset="0"/>
              </a:rPr>
              <a:t>/2</a:t>
            </a:r>
            <a:r>
              <a:rPr lang="en-US" sz="2000" i="1" dirty="0">
                <a:latin typeface="Times New Roman" panose="02020603050405020304" pitchFamily="18" charset="0"/>
                <a:cs typeface="Times New Roman" panose="02020603050405020304" pitchFamily="18" charset="0"/>
              </a:rPr>
              <a:t>015 </a:t>
            </a:r>
            <a:r>
              <a:rPr lang="en-US" sz="2000" i="1" dirty="0" err="1">
                <a:latin typeface="Times New Roman" panose="02020603050405020304" pitchFamily="18" charset="0"/>
                <a:cs typeface="Times New Roman" panose="02020603050405020304" pitchFamily="18" charset="0"/>
              </a:rPr>
              <a:t>pentru</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aprobarea</a:t>
            </a:r>
            <a:r>
              <a:rPr lang="en-US" sz="2000" i="1" dirty="0">
                <a:latin typeface="Times New Roman" panose="02020603050405020304" pitchFamily="18" charset="0"/>
                <a:cs typeface="Times New Roman" panose="02020603050405020304" pitchFamily="18" charset="0"/>
              </a:rPr>
              <a:t> </a:t>
            </a:r>
            <a:r>
              <a:rPr lang="ro-RO" sz="2000" i="1" dirty="0">
                <a:latin typeface="Times New Roman" panose="02020603050405020304" pitchFamily="18" charset="0"/>
                <a:cs typeface="Times New Roman" panose="02020603050405020304" pitchFamily="18" charset="0"/>
              </a:rPr>
              <a:t>OUG nr. 77/2014 </a:t>
            </a:r>
            <a:r>
              <a:rPr lang="en-US" sz="2000" i="1" dirty="0" err="1">
                <a:latin typeface="Times New Roman" panose="02020603050405020304" pitchFamily="18" charset="0"/>
                <a:cs typeface="Times New Roman" panose="02020603050405020304" pitchFamily="18" charset="0"/>
              </a:rPr>
              <a:t>privind</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procedurile</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naţionale</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în</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domeniul</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ajutorului</a:t>
            </a:r>
            <a:r>
              <a:rPr lang="en-US" sz="2000" i="1" dirty="0">
                <a:latin typeface="Times New Roman" panose="02020603050405020304" pitchFamily="18" charset="0"/>
                <a:cs typeface="Times New Roman" panose="02020603050405020304" pitchFamily="18" charset="0"/>
              </a:rPr>
              <a:t> de stat, </a:t>
            </a:r>
            <a:r>
              <a:rPr lang="en-US" sz="2000" i="1" dirty="0" err="1">
                <a:latin typeface="Times New Roman" panose="02020603050405020304" pitchFamily="18" charset="0"/>
                <a:cs typeface="Times New Roman" panose="02020603050405020304" pitchFamily="18" charset="0"/>
              </a:rPr>
              <a:t>precum</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şi</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pentru</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modificarea</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şi</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completarea</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Legii</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concurenţei</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nr</a:t>
            </a:r>
            <a:r>
              <a:rPr lang="en-US" sz="2000" i="1" dirty="0">
                <a:latin typeface="Times New Roman" panose="02020603050405020304" pitchFamily="18" charset="0"/>
                <a:cs typeface="Times New Roman" panose="02020603050405020304" pitchFamily="18" charset="0"/>
              </a:rPr>
              <a:t>. </a:t>
            </a:r>
            <a:r>
              <a:rPr lang="ro-RO" sz="2000" i="1" dirty="0">
                <a:latin typeface="Times New Roman" panose="02020603050405020304" pitchFamily="18" charset="0"/>
                <a:cs typeface="Times New Roman" panose="02020603050405020304" pitchFamily="18" charset="0"/>
              </a:rPr>
              <a:t>21/1996</a:t>
            </a:r>
            <a:r>
              <a:rPr lang="ro-RO" sz="2000" dirty="0" smtClean="0">
                <a:latin typeface="Times New Roman" panose="02020603050405020304" pitchFamily="18" charset="0"/>
                <a:cs typeface="Times New Roman" panose="02020603050405020304" pitchFamily="18" charset="0"/>
              </a:rPr>
              <a:t>.</a:t>
            </a:r>
          </a:p>
          <a:p>
            <a:pPr lvl="1" algn="just"/>
            <a:endParaRPr lang="ro-RO" sz="2000" dirty="0" smtClean="0">
              <a:latin typeface="Times New Roman" panose="02020603050405020304" pitchFamily="18" charset="0"/>
              <a:cs typeface="Times New Roman" panose="02020603050405020304" pitchFamily="18" charset="0"/>
            </a:endParaRPr>
          </a:p>
          <a:p>
            <a:pPr lvl="1" algn="just"/>
            <a:r>
              <a:rPr lang="ro-RO" sz="2000" dirty="0">
                <a:latin typeface="Times New Roman" panose="02020603050405020304" pitchFamily="18" charset="0"/>
                <a:cs typeface="Times New Roman" panose="02020603050405020304" pitchFamily="18" charset="0"/>
              </a:rPr>
              <a:t>Conform reglementărilor în </a:t>
            </a:r>
            <a:r>
              <a:rPr lang="ro-RO" sz="2000" dirty="0" smtClean="0">
                <a:latin typeface="Times New Roman" panose="02020603050405020304" pitchFamily="18" charset="0"/>
                <a:cs typeface="Times New Roman" panose="02020603050405020304" pitchFamily="18" charset="0"/>
              </a:rPr>
              <a:t>domeniu, </a:t>
            </a:r>
            <a:r>
              <a:rPr lang="ro-RO" sz="2000" dirty="0">
                <a:latin typeface="Times New Roman" panose="02020603050405020304" pitchFamily="18" charset="0"/>
                <a:cs typeface="Times New Roman" panose="02020603050405020304" pitchFamily="18" charset="0"/>
              </a:rPr>
              <a:t>ajutorul de stat sub formă de </a:t>
            </a:r>
            <a:r>
              <a:rPr lang="ro-RO" sz="2000" dirty="0" smtClean="0">
                <a:latin typeface="Times New Roman" panose="02020603050405020304" pitchFamily="18" charset="0"/>
                <a:cs typeface="Times New Roman" panose="02020603050405020304" pitchFamily="18" charset="0"/>
              </a:rPr>
              <a:t>compensaţie </a:t>
            </a:r>
            <a:r>
              <a:rPr lang="ro-RO" sz="2000" dirty="0">
                <a:latin typeface="Times New Roman" panose="02020603050405020304" pitchFamily="18" charset="0"/>
                <a:cs typeface="Times New Roman" panose="02020603050405020304" pitchFamily="18" charset="0"/>
              </a:rPr>
              <a:t>pentru obligaţia de serviciu </a:t>
            </a:r>
            <a:r>
              <a:rPr lang="ro-RO" sz="2000" dirty="0" smtClean="0">
                <a:latin typeface="Times New Roman" panose="02020603050405020304" pitchFamily="18" charset="0"/>
                <a:cs typeface="Times New Roman" panose="02020603050405020304" pitchFamily="18" charset="0"/>
              </a:rPr>
              <a:t>public, </a:t>
            </a:r>
            <a:r>
              <a:rPr lang="ro-RO" sz="2000" dirty="0">
                <a:latin typeface="Times New Roman" panose="02020603050405020304" pitchFamily="18" charset="0"/>
                <a:cs typeface="Times New Roman" panose="02020603050405020304" pitchFamily="18" charset="0"/>
              </a:rPr>
              <a:t>care nu depăşeşte </a:t>
            </a:r>
            <a:r>
              <a:rPr lang="ro-RO" sz="2000" dirty="0" smtClean="0">
                <a:latin typeface="Times New Roman" panose="02020603050405020304" pitchFamily="18" charset="0"/>
                <a:cs typeface="Times New Roman" panose="02020603050405020304" pitchFamily="18" charset="0"/>
              </a:rPr>
              <a:t>valoarea medie </a:t>
            </a:r>
            <a:r>
              <a:rPr lang="ro-RO" sz="2000" dirty="0">
                <a:latin typeface="Times New Roman" panose="02020603050405020304" pitchFamily="18" charset="0"/>
                <a:cs typeface="Times New Roman" panose="02020603050405020304" pitchFamily="18" charset="0"/>
              </a:rPr>
              <a:t>anuală de 15 milioane de </a:t>
            </a:r>
            <a:r>
              <a:rPr lang="ro-RO" sz="2000" dirty="0" smtClean="0">
                <a:latin typeface="Times New Roman" panose="02020603050405020304" pitchFamily="18" charset="0"/>
                <a:cs typeface="Times New Roman" panose="02020603050405020304" pitchFamily="18" charset="0"/>
              </a:rPr>
              <a:t>euro, </a:t>
            </a:r>
            <a:r>
              <a:rPr lang="ro-RO" sz="2000" dirty="0">
                <a:latin typeface="Times New Roman" panose="02020603050405020304" pitchFamily="18" charset="0"/>
                <a:cs typeface="Times New Roman" panose="02020603050405020304" pitchFamily="18" charset="0"/>
              </a:rPr>
              <a:t>este </a:t>
            </a:r>
            <a:r>
              <a:rPr lang="ro-RO" sz="2000" dirty="0" smtClean="0">
                <a:latin typeface="Times New Roman" panose="02020603050405020304" pitchFamily="18" charset="0"/>
                <a:cs typeface="Times New Roman" panose="02020603050405020304" pitchFamily="18" charset="0"/>
              </a:rPr>
              <a:t>exceptat </a:t>
            </a:r>
            <a:r>
              <a:rPr lang="ro-RO" sz="2000" dirty="0">
                <a:latin typeface="Times New Roman" panose="02020603050405020304" pitchFamily="18" charset="0"/>
                <a:cs typeface="Times New Roman" panose="02020603050405020304" pitchFamily="18" charset="0"/>
              </a:rPr>
              <a:t>de la obligaţia de notificare la Comisia Europeană</a:t>
            </a:r>
            <a:r>
              <a:rPr lang="ro-RO" sz="2000" dirty="0" smtClean="0">
                <a:latin typeface="Times New Roman" panose="02020603050405020304" pitchFamily="18" charset="0"/>
                <a:cs typeface="Times New Roman" panose="02020603050405020304" pitchFamily="18" charset="0"/>
              </a:rPr>
              <a:t>.</a:t>
            </a:r>
          </a:p>
          <a:p>
            <a:pPr marL="457200" lvl="1" indent="0" algn="just">
              <a:buNone/>
            </a:pPr>
            <a:endParaRPr lang="ro-RO" sz="2000" dirty="0" smtClean="0">
              <a:latin typeface="Times New Roman" panose="02020603050405020304" pitchFamily="18" charset="0"/>
              <a:cs typeface="Times New Roman" panose="02020603050405020304" pitchFamily="18" charset="0"/>
            </a:endParaRPr>
          </a:p>
          <a:p>
            <a:pPr lvl="1" algn="just"/>
            <a:r>
              <a:rPr lang="ro-RO" sz="2000" dirty="0" smtClean="0">
                <a:latin typeface="Times New Roman" panose="02020603050405020304" pitchFamily="18" charset="0"/>
                <a:cs typeface="Times New Roman" panose="02020603050405020304" pitchFamily="18" charset="0"/>
              </a:rPr>
              <a:t>Compensaţia a cărei valoare medie anuală </a:t>
            </a:r>
            <a:r>
              <a:rPr lang="ro-RO" sz="2000" dirty="0">
                <a:latin typeface="Times New Roman" panose="02020603050405020304" pitchFamily="18" charset="0"/>
                <a:cs typeface="Times New Roman" panose="02020603050405020304" pitchFamily="18" charset="0"/>
              </a:rPr>
              <a:t>depăşeşte 15 milioane de euro </a:t>
            </a:r>
            <a:r>
              <a:rPr lang="ro-RO" sz="2000" dirty="0" smtClean="0">
                <a:latin typeface="Times New Roman" panose="02020603050405020304" pitchFamily="18" charset="0"/>
                <a:cs typeface="Times New Roman" panose="02020603050405020304" pitchFamily="18" charset="0"/>
              </a:rPr>
              <a:t>se notifică Comisiei Europene şi nu poate fi acordată decât după obţinerea deciziei de autorizare.</a:t>
            </a:r>
          </a:p>
          <a:p>
            <a:pPr lvl="1" algn="just"/>
            <a:endParaRPr lang="ro-RO" sz="2000" dirty="0" smtClean="0">
              <a:latin typeface="Times New Roman" panose="02020603050405020304" pitchFamily="18" charset="0"/>
              <a:cs typeface="Times New Roman" panose="02020603050405020304" pitchFamily="18" charset="0"/>
            </a:endParaRPr>
          </a:p>
          <a:p>
            <a:pPr lvl="1" algn="just"/>
            <a:r>
              <a:rPr lang="ro-RO" sz="2000" dirty="0" smtClean="0">
                <a:latin typeface="Times New Roman" panose="02020603050405020304" pitchFamily="18" charset="0"/>
                <a:cs typeface="Times New Roman" panose="02020603050405020304" pitchFamily="18" charset="0"/>
              </a:rPr>
              <a:t>Nivelul mediu anual al compensaţiei se calculează prin raportarea cuantumului total al compensaţiei datorate operatorului, la numărul de ani pentru care a fost încredinţat serviciul public, conform contractului.</a:t>
            </a:r>
          </a:p>
          <a:p>
            <a:pPr lvl="1" algn="just"/>
            <a:endParaRPr lang="ro-RO" sz="2000" dirty="0" smtClean="0">
              <a:latin typeface="Times New Roman" panose="02020603050405020304" pitchFamily="18" charset="0"/>
              <a:cs typeface="Times New Roman" panose="02020603050405020304" pitchFamily="18" charset="0"/>
            </a:endParaRPr>
          </a:p>
          <a:p>
            <a:pPr lvl="1" algn="just"/>
            <a:endParaRPr lang="ro-RO" sz="2000" dirty="0">
              <a:latin typeface="Times New Roman" panose="02020603050405020304" pitchFamily="18" charset="0"/>
              <a:cs typeface="Times New Roman" panose="02020603050405020304" pitchFamily="18" charset="0"/>
            </a:endParaRPr>
          </a:p>
          <a:p>
            <a:pPr marL="457200" lvl="1" indent="0" algn="just">
              <a:buNone/>
            </a:pPr>
            <a:endParaRPr lang="ro-RO"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090913512"/>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68721" y="583474"/>
            <a:ext cx="10302843" cy="870857"/>
          </a:xfrm>
        </p:spPr>
        <p:txBody>
          <a:bodyPr>
            <a:normAutofit/>
          </a:bodyPr>
          <a:lstStyle/>
          <a:p>
            <a:r>
              <a:rPr lang="ro-RO" sz="2800" b="1" dirty="0">
                <a:latin typeface="Times New Roman" panose="02020603050405020304" pitchFamily="18" charset="0"/>
                <a:cs typeface="Times New Roman" panose="02020603050405020304" pitchFamily="18" charset="0"/>
              </a:rPr>
              <a:t>Reglementări incidente sectorului din punct de vedere al ajutorului de stat</a:t>
            </a:r>
            <a:endParaRPr lang="en-US" sz="2800" dirty="0"/>
          </a:p>
        </p:txBody>
      </p:sp>
      <p:sp>
        <p:nvSpPr>
          <p:cNvPr id="3" name="Subtitle 2"/>
          <p:cNvSpPr>
            <a:spLocks noGrp="1"/>
          </p:cNvSpPr>
          <p:nvPr>
            <p:ph type="subTitle" idx="1"/>
          </p:nvPr>
        </p:nvSpPr>
        <p:spPr>
          <a:xfrm>
            <a:off x="968721" y="2250518"/>
            <a:ext cx="10230415" cy="3936275"/>
          </a:xfrm>
        </p:spPr>
        <p:txBody>
          <a:bodyPr>
            <a:normAutofit/>
          </a:bodyPr>
          <a:lstStyle/>
          <a:p>
            <a:pPr marL="342900" indent="-342900" algn="just">
              <a:buFont typeface="Arial" panose="020B0604020202020204" pitchFamily="34" charset="0"/>
              <a:buChar char="•"/>
            </a:pPr>
            <a:r>
              <a:rPr lang="en-US" sz="2000" dirty="0" err="1">
                <a:latin typeface="Times New Roman" panose="02020603050405020304" pitchFamily="18" charset="0"/>
                <a:cs typeface="Times New Roman" panose="02020603050405020304" pitchFamily="18" charset="0"/>
              </a:rPr>
              <a:t>Comunicarea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Comisiei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privind</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aplicarea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normelor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Uniunii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Europene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materie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ajutor</a:t>
            </a:r>
            <a:r>
              <a:rPr lang="en-US" sz="2000" dirty="0">
                <a:latin typeface="Times New Roman" panose="02020603050405020304" pitchFamily="18" charset="0"/>
                <a:cs typeface="Times New Roman" panose="02020603050405020304" pitchFamily="18" charset="0"/>
              </a:rPr>
              <a:t> de stat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cazul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compensației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acordate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pentru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prestarea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unor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servicii</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interes</a:t>
            </a:r>
            <a:r>
              <a:rPr lang="en-US" sz="2000"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economic general</a:t>
            </a:r>
            <a:r>
              <a:rPr lang="ro-RO" sz="2000" dirty="0" smtClean="0">
                <a:latin typeface="Times New Roman" panose="02020603050405020304" pitchFamily="18" charset="0"/>
                <a:cs typeface="Times New Roman" panose="02020603050405020304" pitchFamily="18" charset="0"/>
              </a:rPr>
              <a:t>;</a:t>
            </a:r>
          </a:p>
          <a:p>
            <a:pPr algn="just"/>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en-US" sz="2000" dirty="0" err="1" smtClean="0">
                <a:latin typeface="Times New Roman" panose="02020603050405020304" pitchFamily="18" charset="0"/>
                <a:cs typeface="Times New Roman" panose="02020603050405020304" pitchFamily="18" charset="0"/>
              </a:rPr>
              <a:t>Decizia</a:t>
            </a:r>
            <a:r>
              <a:rPr lang="en-US"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Comisiei</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din 20 </a:t>
            </a:r>
            <a:r>
              <a:rPr lang="en-US" sz="2000" dirty="0" err="1">
                <a:latin typeface="Times New Roman" panose="02020603050405020304" pitchFamily="18" charset="0"/>
                <a:cs typeface="Times New Roman" panose="02020603050405020304" pitchFamily="18" charset="0"/>
              </a:rPr>
              <a:t>decembrie</a:t>
            </a:r>
            <a:r>
              <a:rPr lang="en-US" sz="2000" dirty="0">
                <a:latin typeface="Times New Roman" panose="02020603050405020304" pitchFamily="18" charset="0"/>
                <a:cs typeface="Times New Roman" panose="02020603050405020304" pitchFamily="18" charset="0"/>
              </a:rPr>
              <a:t> 2011 </a:t>
            </a:r>
            <a:r>
              <a:rPr lang="en-US" sz="2000" dirty="0" err="1">
                <a:latin typeface="Times New Roman" panose="02020603050405020304" pitchFamily="18" charset="0"/>
                <a:cs typeface="Times New Roman" panose="02020603050405020304" pitchFamily="18" charset="0"/>
              </a:rPr>
              <a:t>privind</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aplicarea</a:t>
            </a:r>
            <a:r>
              <a:rPr lang="en-US" sz="2000"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art</a:t>
            </a:r>
            <a:r>
              <a:rPr lang="ro-RO" sz="2000" dirty="0" smtClean="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106 </a:t>
            </a:r>
            <a:r>
              <a:rPr lang="en-US" sz="2000" dirty="0" err="1" smtClean="0">
                <a:latin typeface="Times New Roman" panose="02020603050405020304" pitchFamily="18" charset="0"/>
                <a:cs typeface="Times New Roman" panose="02020603050405020304" pitchFamily="18" charset="0"/>
              </a:rPr>
              <a:t>alin</a:t>
            </a:r>
            <a:r>
              <a:rPr lang="ro-RO" sz="2000" dirty="0" smtClean="0">
                <a:latin typeface="Times New Roman" panose="02020603050405020304" pitchFamily="18" charset="0"/>
                <a:cs typeface="Times New Roman" panose="02020603050405020304" pitchFamily="18" charset="0"/>
              </a:rPr>
              <a:t>.</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(2) din </a:t>
            </a:r>
            <a:r>
              <a:rPr lang="en-US" sz="2000" dirty="0" smtClean="0">
                <a:latin typeface="Times New Roman" panose="02020603050405020304" pitchFamily="18" charset="0"/>
                <a:cs typeface="Times New Roman" panose="02020603050405020304" pitchFamily="18" charset="0"/>
              </a:rPr>
              <a:t>T</a:t>
            </a:r>
            <a:r>
              <a:rPr lang="ro-RO" sz="2000" dirty="0" smtClean="0">
                <a:latin typeface="Times New Roman" panose="02020603050405020304" pitchFamily="18" charset="0"/>
                <a:cs typeface="Times New Roman" panose="02020603050405020304" pitchFamily="18" charset="0"/>
              </a:rPr>
              <a:t>FUE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cazul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ajutoarelor</a:t>
            </a:r>
            <a:r>
              <a:rPr lang="en-US" sz="2000" dirty="0">
                <a:latin typeface="Times New Roman" panose="02020603050405020304" pitchFamily="18" charset="0"/>
                <a:cs typeface="Times New Roman" panose="02020603050405020304" pitchFamily="18" charset="0"/>
              </a:rPr>
              <a:t> de stat sub </a:t>
            </a:r>
            <a:r>
              <a:rPr lang="en-US" sz="2000" dirty="0" err="1">
                <a:latin typeface="Times New Roman" panose="02020603050405020304" pitchFamily="18" charset="0"/>
                <a:cs typeface="Times New Roman" panose="02020603050405020304" pitchFamily="18" charset="0"/>
              </a:rPr>
              <a:t>formă</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compensații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pentru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obligația</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serviciu</a:t>
            </a:r>
            <a:r>
              <a:rPr lang="en-US" sz="2000" dirty="0">
                <a:latin typeface="Times New Roman" panose="02020603050405020304" pitchFamily="18" charset="0"/>
                <a:cs typeface="Times New Roman" panose="02020603050405020304" pitchFamily="18" charset="0"/>
              </a:rPr>
              <a:t> public </a:t>
            </a:r>
            <a:r>
              <a:rPr lang="en-US" sz="2000" dirty="0" err="1">
                <a:latin typeface="Times New Roman" panose="02020603050405020304" pitchFamily="18" charset="0"/>
                <a:cs typeface="Times New Roman" panose="02020603050405020304" pitchFamily="18" charset="0"/>
              </a:rPr>
              <a:t>acordate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anumitor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întreprinderi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cărora</a:t>
            </a:r>
            <a:r>
              <a:rPr lang="en-US" sz="2000" dirty="0">
                <a:latin typeface="Times New Roman" panose="02020603050405020304" pitchFamily="18" charset="0"/>
                <a:cs typeface="Times New Roman" panose="02020603050405020304" pitchFamily="18" charset="0"/>
              </a:rPr>
              <a:t> le-a </a:t>
            </a:r>
            <a:r>
              <a:rPr lang="en-US" sz="2000" dirty="0" err="1">
                <a:latin typeface="Times New Roman" panose="02020603050405020304" pitchFamily="18" charset="0"/>
                <a:cs typeface="Times New Roman" panose="02020603050405020304" pitchFamily="18" charset="0"/>
              </a:rPr>
              <a:t>fost</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încredințată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prestarea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unui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serviciu</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interes</a:t>
            </a:r>
            <a:r>
              <a:rPr lang="en-US" sz="2000" dirty="0">
                <a:latin typeface="Times New Roman" panose="02020603050405020304" pitchFamily="18" charset="0"/>
                <a:cs typeface="Times New Roman" panose="02020603050405020304" pitchFamily="18" charset="0"/>
              </a:rPr>
              <a:t> economic </a:t>
            </a:r>
            <a:r>
              <a:rPr lang="en-US" sz="2000" dirty="0" smtClean="0">
                <a:latin typeface="Times New Roman" panose="02020603050405020304" pitchFamily="18" charset="0"/>
                <a:cs typeface="Times New Roman" panose="02020603050405020304" pitchFamily="18" charset="0"/>
              </a:rPr>
              <a:t>general</a:t>
            </a:r>
            <a:r>
              <a:rPr lang="ro-RO" sz="2000" dirty="0" smtClean="0">
                <a:latin typeface="Times New Roman" panose="02020603050405020304" pitchFamily="18" charset="0"/>
                <a:cs typeface="Times New Roman" panose="02020603050405020304" pitchFamily="18" charset="0"/>
              </a:rPr>
              <a:t>;</a:t>
            </a:r>
          </a:p>
          <a:p>
            <a:pPr algn="just"/>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en-US" sz="2000" dirty="0" err="1" smtClean="0">
                <a:latin typeface="Times New Roman" panose="02020603050405020304" pitchFamily="18" charset="0"/>
                <a:cs typeface="Times New Roman" panose="02020603050405020304" pitchFamily="18" charset="0"/>
              </a:rPr>
              <a:t>Cadrul</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Uniunii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Europene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pentru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ajutoarele</a:t>
            </a:r>
            <a:r>
              <a:rPr lang="en-US" sz="2000" dirty="0">
                <a:latin typeface="Times New Roman" panose="02020603050405020304" pitchFamily="18" charset="0"/>
                <a:cs typeface="Times New Roman" panose="02020603050405020304" pitchFamily="18" charset="0"/>
              </a:rPr>
              <a:t> de stat sub forma </a:t>
            </a:r>
            <a:r>
              <a:rPr lang="en-US" sz="2000" dirty="0" err="1">
                <a:latin typeface="Times New Roman" panose="02020603050405020304" pitchFamily="18" charset="0"/>
                <a:cs typeface="Times New Roman" panose="02020603050405020304" pitchFamily="18" charset="0"/>
              </a:rPr>
              <a:t>compensațiilor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pentru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obligația</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serviciu</a:t>
            </a:r>
            <a:r>
              <a:rPr lang="en-US" sz="2000" dirty="0">
                <a:latin typeface="Times New Roman" panose="02020603050405020304" pitchFamily="18" charset="0"/>
                <a:cs typeface="Times New Roman" panose="02020603050405020304" pitchFamily="18" charset="0"/>
              </a:rPr>
              <a:t> public (2011</a:t>
            </a:r>
            <a:r>
              <a:rPr lang="en-US" sz="2000" dirty="0" smtClean="0">
                <a:latin typeface="Times New Roman" panose="02020603050405020304" pitchFamily="18" charset="0"/>
                <a:cs typeface="Times New Roman" panose="02020603050405020304" pitchFamily="18" charset="0"/>
              </a:rPr>
              <a:t>)</a:t>
            </a:r>
            <a:r>
              <a:rPr lang="ro-RO" sz="2000" dirty="0">
                <a:latin typeface="Times New Roman" panose="02020603050405020304" pitchFamily="18" charset="0"/>
                <a:cs typeface="Times New Roman" panose="02020603050405020304" pitchFamily="18" charset="0"/>
              </a:rPr>
              <a:t>.</a:t>
            </a:r>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endParaRPr 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74632760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68721" y="2382094"/>
            <a:ext cx="10302843" cy="4263276"/>
          </a:xfrm>
        </p:spPr>
        <p:txBody>
          <a:bodyPr>
            <a:noAutofit/>
          </a:bodyPr>
          <a:lstStyle/>
          <a:p>
            <a:pPr algn="just"/>
            <a:endParaRPr lang="ro-RO" sz="2000" b="1"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a:solidFill>
                  <a:prstClr val="black"/>
                </a:solidFill>
                <a:latin typeface="Times New Roman" panose="02020603050405020304" pitchFamily="18" charset="0"/>
                <a:ea typeface="+mj-ea"/>
                <a:cs typeface="Times New Roman" panose="02020603050405020304" pitchFamily="18" charset="0"/>
              </a:rPr>
              <a:t>S</a:t>
            </a:r>
            <a:r>
              <a:rPr lang="en-US" sz="2000" dirty="0" err="1">
                <a:solidFill>
                  <a:prstClr val="black"/>
                </a:solidFill>
                <a:latin typeface="Times New Roman" panose="02020603050405020304" pitchFamily="18" charset="0"/>
                <a:ea typeface="+mj-ea"/>
                <a:cs typeface="Times New Roman" panose="02020603050405020304" pitchFamily="18" charset="0"/>
              </a:rPr>
              <a:t>erviciile</a:t>
            </a:r>
            <a:r>
              <a:rPr lang="en-US" sz="2000" dirty="0">
                <a:solidFill>
                  <a:prstClr val="black"/>
                </a:solidFill>
                <a:latin typeface="Times New Roman" panose="02020603050405020304" pitchFamily="18" charset="0"/>
                <a:ea typeface="+mj-ea"/>
                <a:cs typeface="Times New Roman" panose="02020603050405020304" pitchFamily="18" charset="0"/>
              </a:rPr>
              <a:t> care </a:t>
            </a:r>
            <a:r>
              <a:rPr lang="en-US" sz="2000" dirty="0" err="1">
                <a:solidFill>
                  <a:prstClr val="black"/>
                </a:solidFill>
                <a:latin typeface="Times New Roman" panose="02020603050405020304" pitchFamily="18" charset="0"/>
                <a:ea typeface="+mj-ea"/>
                <a:cs typeface="Times New Roman" panose="02020603050405020304" pitchFamily="18" charset="0"/>
              </a:rPr>
              <a:t>urmează</a:t>
            </a:r>
            <a:r>
              <a:rPr lang="en-US" sz="2000" dirty="0">
                <a:solidFill>
                  <a:prstClr val="black"/>
                </a:solidFill>
                <a:latin typeface="Times New Roman" panose="02020603050405020304" pitchFamily="18" charset="0"/>
                <a:ea typeface="+mj-ea"/>
                <a:cs typeface="Times New Roman" panose="02020603050405020304" pitchFamily="18" charset="0"/>
              </a:rPr>
              <a:t> a fi </a:t>
            </a:r>
            <a:r>
              <a:rPr lang="en-US" sz="2000" dirty="0" err="1">
                <a:solidFill>
                  <a:prstClr val="black"/>
                </a:solidFill>
                <a:latin typeface="Times New Roman" panose="02020603050405020304" pitchFamily="18" charset="0"/>
                <a:ea typeface="+mj-ea"/>
                <a:cs typeface="Times New Roman" panose="02020603050405020304" pitchFamily="18" charset="0"/>
              </a:rPr>
              <a:t>clasificate</a:t>
            </a:r>
            <a:r>
              <a:rPr lang="en-US" sz="2000" dirty="0">
                <a:solidFill>
                  <a:prstClr val="black"/>
                </a:solidFill>
                <a:latin typeface="Times New Roman" panose="02020603050405020304" pitchFamily="18" charset="0"/>
                <a:ea typeface="+mj-ea"/>
                <a:cs typeface="Times New Roman" panose="02020603050405020304" pitchFamily="18" charset="0"/>
              </a:rPr>
              <a:t> ca SIEG </a:t>
            </a:r>
            <a:r>
              <a:rPr lang="en-US" sz="2000" dirty="0" err="1">
                <a:solidFill>
                  <a:prstClr val="black"/>
                </a:solidFill>
                <a:latin typeface="Times New Roman" panose="02020603050405020304" pitchFamily="18" charset="0"/>
                <a:ea typeface="+mj-ea"/>
                <a:cs typeface="Times New Roman" panose="02020603050405020304" pitchFamily="18" charset="0"/>
              </a:rPr>
              <a:t>trebuie</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să</a:t>
            </a:r>
            <a:r>
              <a:rPr lang="en-US" sz="2000" dirty="0">
                <a:solidFill>
                  <a:prstClr val="black"/>
                </a:solidFill>
                <a:latin typeface="Times New Roman" panose="02020603050405020304" pitchFamily="18" charset="0"/>
                <a:ea typeface="+mj-ea"/>
                <a:cs typeface="Times New Roman" panose="02020603050405020304" pitchFamily="18" charset="0"/>
              </a:rPr>
              <a:t> fie </a:t>
            </a:r>
            <a:r>
              <a:rPr lang="en-US" sz="2000" b="1" dirty="0" err="1">
                <a:solidFill>
                  <a:prstClr val="black"/>
                </a:solidFill>
                <a:latin typeface="Times New Roman" panose="02020603050405020304" pitchFamily="18" charset="0"/>
                <a:ea typeface="+mj-ea"/>
                <a:cs typeface="Times New Roman" panose="02020603050405020304" pitchFamily="18" charset="0"/>
              </a:rPr>
              <a:t>destinate</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cetățenilor</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sau</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să</a:t>
            </a:r>
            <a:r>
              <a:rPr lang="en-US" sz="2000" b="1" dirty="0">
                <a:solidFill>
                  <a:prstClr val="black"/>
                </a:solidFill>
                <a:latin typeface="Times New Roman" panose="02020603050405020304" pitchFamily="18" charset="0"/>
                <a:ea typeface="+mj-ea"/>
                <a:cs typeface="Times New Roman" panose="02020603050405020304" pitchFamily="18" charset="0"/>
              </a:rPr>
              <a:t> fie </a:t>
            </a:r>
            <a:r>
              <a:rPr lang="en-US" sz="2000" b="1" dirty="0" err="1">
                <a:solidFill>
                  <a:prstClr val="black"/>
                </a:solidFill>
                <a:latin typeface="Times New Roman" panose="02020603050405020304" pitchFamily="18" charset="0"/>
                <a:ea typeface="+mj-ea"/>
                <a:cs typeface="Times New Roman" panose="02020603050405020304" pitchFamily="18" charset="0"/>
              </a:rPr>
              <a:t>în</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interesul</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societății</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în</a:t>
            </a:r>
            <a:r>
              <a:rPr lang="en-US" sz="2000" dirty="0">
                <a:solidFill>
                  <a:prstClr val="black"/>
                </a:solidFill>
                <a:latin typeface="Times New Roman" panose="02020603050405020304" pitchFamily="18" charset="0"/>
                <a:ea typeface="+mj-ea"/>
                <a:cs typeface="Times New Roman" panose="02020603050405020304" pitchFamily="18" charset="0"/>
              </a:rPr>
              <a:t> general. </a:t>
            </a:r>
            <a:r>
              <a:rPr lang="en-US" sz="2000" dirty="0" err="1">
                <a:solidFill>
                  <a:prstClr val="black"/>
                </a:solidFill>
                <a:latin typeface="Times New Roman" panose="02020603050405020304" pitchFamily="18" charset="0"/>
                <a:ea typeface="+mj-ea"/>
                <a:cs typeface="Times New Roman" panose="02020603050405020304" pitchFamily="18" charset="0"/>
              </a:rPr>
              <a:t>Încredințarea</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unei</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misiuni</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speciale</a:t>
            </a:r>
            <a:r>
              <a:rPr lang="en-US" sz="2000" dirty="0">
                <a:solidFill>
                  <a:prstClr val="black"/>
                </a:solidFill>
                <a:latin typeface="Times New Roman" panose="02020603050405020304" pitchFamily="18" charset="0"/>
                <a:ea typeface="+mj-ea"/>
                <a:cs typeface="Times New Roman" panose="02020603050405020304" pitchFamily="18" charset="0"/>
              </a:rPr>
              <a:t> de </a:t>
            </a:r>
            <a:r>
              <a:rPr lang="en-US" sz="2000" dirty="0" err="1">
                <a:solidFill>
                  <a:prstClr val="black"/>
                </a:solidFill>
                <a:latin typeface="Times New Roman" panose="02020603050405020304" pitchFamily="18" charset="0"/>
                <a:ea typeface="+mj-ea"/>
                <a:cs typeface="Times New Roman" panose="02020603050405020304" pitchFamily="18" charset="0"/>
              </a:rPr>
              <a:t>serviciu</a:t>
            </a:r>
            <a:r>
              <a:rPr lang="en-US" sz="2000" dirty="0">
                <a:solidFill>
                  <a:prstClr val="black"/>
                </a:solidFill>
                <a:latin typeface="Times New Roman" panose="02020603050405020304" pitchFamily="18" charset="0"/>
                <a:ea typeface="+mj-ea"/>
                <a:cs typeface="Times New Roman" panose="02020603050405020304" pitchFamily="18" charset="0"/>
              </a:rPr>
              <a:t> public” </a:t>
            </a:r>
            <a:r>
              <a:rPr lang="en-US" sz="2000" dirty="0" err="1">
                <a:solidFill>
                  <a:prstClr val="black"/>
                </a:solidFill>
                <a:latin typeface="Times New Roman" panose="02020603050405020304" pitchFamily="18" charset="0"/>
                <a:ea typeface="+mj-ea"/>
                <a:cs typeface="Times New Roman" panose="02020603050405020304" pitchFamily="18" charset="0"/>
              </a:rPr>
              <a:t>implică</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furnizarea</a:t>
            </a:r>
            <a:r>
              <a:rPr lang="en-US" sz="2000" b="1" dirty="0">
                <a:solidFill>
                  <a:prstClr val="black"/>
                </a:solidFill>
                <a:latin typeface="Times New Roman" panose="02020603050405020304" pitchFamily="18" charset="0"/>
                <a:ea typeface="+mj-ea"/>
                <a:cs typeface="Times New Roman" panose="02020603050405020304" pitchFamily="18" charset="0"/>
              </a:rPr>
              <a:t> de </a:t>
            </a:r>
            <a:r>
              <a:rPr lang="en-US" sz="2000" b="1" dirty="0" err="1">
                <a:solidFill>
                  <a:prstClr val="black"/>
                </a:solidFill>
                <a:latin typeface="Times New Roman" panose="02020603050405020304" pitchFamily="18" charset="0"/>
                <a:ea typeface="+mj-ea"/>
                <a:cs typeface="Times New Roman" panose="02020603050405020304" pitchFamily="18" charset="0"/>
              </a:rPr>
              <a:t>servicii</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pe</a:t>
            </a:r>
            <a:r>
              <a:rPr lang="en-US" sz="2000" b="1" dirty="0">
                <a:solidFill>
                  <a:prstClr val="black"/>
                </a:solidFill>
                <a:latin typeface="Times New Roman" panose="02020603050405020304" pitchFamily="18" charset="0"/>
                <a:ea typeface="+mj-ea"/>
                <a:cs typeface="Times New Roman" panose="02020603050405020304" pitchFamily="18" charset="0"/>
              </a:rPr>
              <a:t> care o </a:t>
            </a:r>
            <a:r>
              <a:rPr lang="en-US" sz="2000" b="1" dirty="0" err="1">
                <a:solidFill>
                  <a:prstClr val="black"/>
                </a:solidFill>
                <a:latin typeface="Times New Roman" panose="02020603050405020304" pitchFamily="18" charset="0"/>
                <a:ea typeface="+mj-ea"/>
                <a:cs typeface="Times New Roman" panose="02020603050405020304" pitchFamily="18" charset="0"/>
              </a:rPr>
              <a:t>întreprindere</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dacă</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ar</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ține</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seama</a:t>
            </a:r>
            <a:r>
              <a:rPr lang="en-US" sz="2000" b="1" dirty="0">
                <a:solidFill>
                  <a:prstClr val="black"/>
                </a:solidFill>
                <a:latin typeface="Times New Roman" panose="02020603050405020304" pitchFamily="18" charset="0"/>
                <a:ea typeface="+mj-ea"/>
                <a:cs typeface="Times New Roman" panose="02020603050405020304" pitchFamily="18" charset="0"/>
              </a:rPr>
              <a:t> de </a:t>
            </a:r>
            <a:r>
              <a:rPr lang="en-US" sz="2000" b="1" dirty="0" err="1">
                <a:solidFill>
                  <a:prstClr val="black"/>
                </a:solidFill>
                <a:latin typeface="Times New Roman" panose="02020603050405020304" pitchFamily="18" charset="0"/>
                <a:ea typeface="+mj-ea"/>
                <a:cs typeface="Times New Roman" panose="02020603050405020304" pitchFamily="18" charset="0"/>
              </a:rPr>
              <a:t>propriile</a:t>
            </a:r>
            <a:r>
              <a:rPr lang="en-US" sz="2000" b="1" dirty="0">
                <a:solidFill>
                  <a:prstClr val="black"/>
                </a:solidFill>
                <a:latin typeface="Times New Roman" panose="02020603050405020304" pitchFamily="18" charset="0"/>
                <a:ea typeface="+mj-ea"/>
                <a:cs typeface="Times New Roman" panose="02020603050405020304" pitchFamily="18" charset="0"/>
              </a:rPr>
              <a:t> sale </a:t>
            </a:r>
            <a:r>
              <a:rPr lang="en-US" sz="2000" b="1" dirty="0" err="1">
                <a:solidFill>
                  <a:prstClr val="black"/>
                </a:solidFill>
                <a:latin typeface="Times New Roman" panose="02020603050405020304" pitchFamily="18" charset="0"/>
                <a:ea typeface="+mj-ea"/>
                <a:cs typeface="Times New Roman" panose="02020603050405020304" pitchFamily="18" charset="0"/>
              </a:rPr>
              <a:t>interese</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comerciale</a:t>
            </a:r>
            <a:r>
              <a:rPr lang="en-US" sz="2000" b="1" dirty="0">
                <a:solidFill>
                  <a:prstClr val="black"/>
                </a:solidFill>
                <a:latin typeface="Times New Roman" panose="02020603050405020304" pitchFamily="18" charset="0"/>
                <a:ea typeface="+mj-ea"/>
                <a:cs typeface="Times New Roman" panose="02020603050405020304" pitchFamily="18" charset="0"/>
              </a:rPr>
              <a:t>, nu </a:t>
            </a:r>
            <a:r>
              <a:rPr lang="en-US" sz="2000" b="1" dirty="0" err="1">
                <a:solidFill>
                  <a:prstClr val="black"/>
                </a:solidFill>
                <a:latin typeface="Times New Roman" panose="02020603050405020304" pitchFamily="18" charset="0"/>
                <a:ea typeface="+mj-ea"/>
                <a:cs typeface="Times New Roman" panose="02020603050405020304" pitchFamily="18" charset="0"/>
              </a:rPr>
              <a:t>și</a:t>
            </a:r>
            <a:r>
              <a:rPr lang="en-US" sz="2000" b="1" dirty="0">
                <a:solidFill>
                  <a:prstClr val="black"/>
                </a:solidFill>
                <a:latin typeface="Times New Roman" panose="02020603050405020304" pitchFamily="18" charset="0"/>
                <a:ea typeface="+mj-ea"/>
                <a:cs typeface="Times New Roman" panose="02020603050405020304" pitchFamily="18" charset="0"/>
              </a:rPr>
              <a:t> le-</a:t>
            </a:r>
            <a:r>
              <a:rPr lang="en-US" sz="2000" b="1" dirty="0" err="1">
                <a:solidFill>
                  <a:prstClr val="black"/>
                </a:solidFill>
                <a:latin typeface="Times New Roman" panose="02020603050405020304" pitchFamily="18" charset="0"/>
                <a:ea typeface="+mj-ea"/>
                <a:cs typeface="Times New Roman" panose="02020603050405020304" pitchFamily="18" charset="0"/>
              </a:rPr>
              <a:t>ar</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b="1" dirty="0" err="1">
                <a:solidFill>
                  <a:prstClr val="black"/>
                </a:solidFill>
                <a:latin typeface="Times New Roman" panose="02020603050405020304" pitchFamily="18" charset="0"/>
                <a:ea typeface="+mj-ea"/>
                <a:cs typeface="Times New Roman" panose="02020603050405020304" pitchFamily="18" charset="0"/>
              </a:rPr>
              <a:t>asuma</a:t>
            </a:r>
            <a:r>
              <a:rPr lang="en-US" sz="2000" b="1"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sau</a:t>
            </a:r>
            <a:r>
              <a:rPr lang="en-US" sz="2000" dirty="0">
                <a:solidFill>
                  <a:prstClr val="black"/>
                </a:solidFill>
                <a:latin typeface="Times New Roman" panose="02020603050405020304" pitchFamily="18" charset="0"/>
                <a:ea typeface="+mj-ea"/>
                <a:cs typeface="Times New Roman" panose="02020603050405020304" pitchFamily="18" charset="0"/>
              </a:rPr>
              <a:t> nu </a:t>
            </a:r>
            <a:r>
              <a:rPr lang="en-US" sz="2000" dirty="0" err="1">
                <a:solidFill>
                  <a:prstClr val="black"/>
                </a:solidFill>
                <a:latin typeface="Times New Roman" panose="02020603050405020304" pitchFamily="18" charset="0"/>
                <a:ea typeface="+mj-ea"/>
                <a:cs typeface="Times New Roman" panose="02020603050405020304" pitchFamily="18" charset="0"/>
              </a:rPr>
              <a:t>și</a:t>
            </a:r>
            <a:r>
              <a:rPr lang="en-US" sz="2000" dirty="0">
                <a:solidFill>
                  <a:prstClr val="black"/>
                </a:solidFill>
                <a:latin typeface="Times New Roman" panose="02020603050405020304" pitchFamily="18" charset="0"/>
                <a:ea typeface="+mj-ea"/>
                <a:cs typeface="Times New Roman" panose="02020603050405020304" pitchFamily="18" charset="0"/>
              </a:rPr>
              <a:t> le-</a:t>
            </a:r>
            <a:r>
              <a:rPr lang="en-US" sz="2000" dirty="0" err="1">
                <a:solidFill>
                  <a:prstClr val="black"/>
                </a:solidFill>
                <a:latin typeface="Times New Roman" panose="02020603050405020304" pitchFamily="18" charset="0"/>
                <a:ea typeface="+mj-ea"/>
                <a:cs typeface="Times New Roman" panose="02020603050405020304" pitchFamily="18" charset="0"/>
              </a:rPr>
              <a:t>ar</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asuma</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în</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aceeași</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măsură</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sau</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în</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aceleași</a:t>
            </a:r>
            <a:r>
              <a:rPr lang="en-US" sz="2000" dirty="0">
                <a:solidFill>
                  <a:prstClr val="black"/>
                </a:solidFill>
                <a:latin typeface="Times New Roman" panose="02020603050405020304" pitchFamily="18" charset="0"/>
                <a:ea typeface="+mj-ea"/>
                <a:cs typeface="Times New Roman" panose="02020603050405020304" pitchFamily="18" charset="0"/>
              </a:rPr>
              <a:t> </a:t>
            </a:r>
            <a:r>
              <a:rPr lang="en-US" sz="2000" dirty="0" err="1">
                <a:solidFill>
                  <a:prstClr val="black"/>
                </a:solidFill>
                <a:latin typeface="Times New Roman" panose="02020603050405020304" pitchFamily="18" charset="0"/>
                <a:ea typeface="+mj-ea"/>
                <a:cs typeface="Times New Roman" panose="02020603050405020304" pitchFamily="18" charset="0"/>
              </a:rPr>
              <a:t>condiții</a:t>
            </a:r>
            <a:r>
              <a:rPr lang="en-US" sz="2000" dirty="0">
                <a:solidFill>
                  <a:prstClr val="black"/>
                </a:solidFill>
                <a:latin typeface="Times New Roman" panose="02020603050405020304" pitchFamily="18" charset="0"/>
                <a:ea typeface="+mj-ea"/>
                <a:cs typeface="Times New Roman" panose="02020603050405020304" pitchFamily="18" charset="0"/>
              </a:rPr>
              <a:t>. </a:t>
            </a:r>
            <a:endParaRPr lang="ro-RO" sz="2000" b="1" dirty="0" smtClean="0">
              <a:latin typeface="Times New Roman" panose="02020603050405020304" pitchFamily="18" charset="0"/>
              <a:cs typeface="Times New Roman" panose="02020603050405020304" pitchFamily="18" charset="0"/>
            </a:endParaRPr>
          </a:p>
          <a:p>
            <a:pPr algn="just"/>
            <a:endParaRPr lang="ro-RO" sz="2000" b="1" dirty="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b="1" dirty="0" smtClean="0">
                <a:latin typeface="Times New Roman" panose="02020603050405020304" pitchFamily="18" charset="0"/>
                <a:cs typeface="Times New Roman" panose="02020603050405020304" pitchFamily="18" charset="0"/>
              </a:rPr>
              <a:t>U</a:t>
            </a:r>
            <a:r>
              <a:rPr lang="en-US" sz="2000" b="1" dirty="0" smtClean="0">
                <a:latin typeface="Times New Roman" panose="02020603050405020304" pitchFamily="18" charset="0"/>
                <a:cs typeface="Times New Roman" panose="02020603050405020304" pitchFamily="18" charset="0"/>
              </a:rPr>
              <a:t>n </a:t>
            </a:r>
            <a:r>
              <a:rPr lang="en-US" sz="2000" b="1" dirty="0">
                <a:latin typeface="Times New Roman" panose="02020603050405020304" pitchFamily="18" charset="0"/>
                <a:cs typeface="Times New Roman" panose="02020603050405020304" pitchFamily="18" charset="0"/>
              </a:rPr>
              <a:t>SIEG </a:t>
            </a:r>
            <a:r>
              <a:rPr lang="ro-RO" sz="2000" b="1" dirty="0" smtClean="0">
                <a:latin typeface="Times New Roman" panose="02020603050405020304" pitchFamily="18" charset="0"/>
                <a:cs typeface="Times New Roman" panose="02020603050405020304" pitchFamily="18" charset="0"/>
              </a:rPr>
              <a:t>nu se poate încredinţa </a:t>
            </a:r>
            <a:r>
              <a:rPr lang="en-US" sz="2000" b="1" dirty="0" err="1" smtClean="0">
                <a:latin typeface="Times New Roman" panose="02020603050405020304" pitchFamily="18" charset="0"/>
                <a:cs typeface="Times New Roman" panose="02020603050405020304" pitchFamily="18" charset="0"/>
              </a:rPr>
              <a:t>dacă</a:t>
            </a:r>
            <a:r>
              <a:rPr lang="en-US" sz="2000" b="1" dirty="0" smtClean="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serviciile</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sunt</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prestate</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deja</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sau</a:t>
            </a:r>
            <a:r>
              <a:rPr lang="en-US" sz="2000" b="1" dirty="0">
                <a:latin typeface="Times New Roman" panose="02020603050405020304" pitchFamily="18" charset="0"/>
                <a:cs typeface="Times New Roman" panose="02020603050405020304" pitchFamily="18" charset="0"/>
              </a:rPr>
              <a:t> pot fi </a:t>
            </a:r>
            <a:r>
              <a:rPr lang="en-US" sz="2000" b="1" dirty="0" err="1">
                <a:latin typeface="Times New Roman" panose="02020603050405020304" pitchFamily="18" charset="0"/>
                <a:cs typeface="Times New Roman" panose="02020603050405020304" pitchFamily="18" charset="0"/>
              </a:rPr>
              <a:t>prestate</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în</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condiții</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similare</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preț</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calitate</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continuitate</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accesibilitate</a:t>
            </a:r>
            <a:r>
              <a:rPr lang="en-US" sz="2000" b="1" dirty="0">
                <a:latin typeface="Times New Roman" panose="02020603050405020304" pitchFamily="18" charset="0"/>
                <a:cs typeface="Times New Roman" panose="02020603050405020304" pitchFamily="18" charset="0"/>
              </a:rPr>
              <a:t>) de </a:t>
            </a:r>
            <a:r>
              <a:rPr lang="en-US" sz="2000" b="1" dirty="0" err="1">
                <a:latin typeface="Times New Roman" panose="02020603050405020304" pitchFamily="18" charset="0"/>
                <a:cs typeface="Times New Roman" panose="02020603050405020304" pitchFamily="18" charset="0"/>
              </a:rPr>
              <a:t>către</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întreprinderi</a:t>
            </a:r>
            <a:r>
              <a:rPr lang="en-US" sz="2000" b="1" dirty="0">
                <a:latin typeface="Times New Roman" panose="02020603050405020304" pitchFamily="18" charset="0"/>
                <a:cs typeface="Times New Roman" panose="02020603050405020304" pitchFamily="18" charset="0"/>
              </a:rPr>
              <a:t> care </a:t>
            </a:r>
            <a:r>
              <a:rPr lang="en-US" sz="2000" b="1" dirty="0" err="1">
                <a:latin typeface="Times New Roman" panose="02020603050405020304" pitchFamily="18" charset="0"/>
                <a:cs typeface="Times New Roman" panose="02020603050405020304" pitchFamily="18" charset="0"/>
              </a:rPr>
              <a:t>își</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desfășoară</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activitatea</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în</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condiții</a:t>
            </a:r>
            <a:r>
              <a:rPr lang="en-US" sz="2000" b="1" dirty="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normale</a:t>
            </a:r>
            <a:r>
              <a:rPr lang="en-US" sz="2000" b="1" dirty="0">
                <a:latin typeface="Times New Roman" panose="02020603050405020304" pitchFamily="18" charset="0"/>
                <a:cs typeface="Times New Roman" panose="02020603050405020304" pitchFamily="18" charset="0"/>
              </a:rPr>
              <a:t> de </a:t>
            </a:r>
            <a:r>
              <a:rPr lang="en-US" sz="2000" b="1" dirty="0" err="1">
                <a:latin typeface="Times New Roman" panose="02020603050405020304" pitchFamily="18" charset="0"/>
                <a:cs typeface="Times New Roman" panose="02020603050405020304" pitchFamily="18" charset="0"/>
              </a:rPr>
              <a:t>piață</a:t>
            </a:r>
            <a:r>
              <a:rPr lang="en-US" sz="2000" b="1" dirty="0" smtClean="0">
                <a:latin typeface="Times New Roman" panose="02020603050405020304" pitchFamily="18" charset="0"/>
                <a:cs typeface="Times New Roman" panose="02020603050405020304" pitchFamily="18" charset="0"/>
              </a:rPr>
              <a:t>.</a:t>
            </a:r>
            <a:endParaRPr lang="en-US" sz="2000" b="1" dirty="0">
              <a:latin typeface="Times New Roman" panose="02020603050405020304" pitchFamily="18" charset="0"/>
              <a:cs typeface="Times New Roman" panose="02020603050405020304" pitchFamily="18" charset="0"/>
            </a:endParaRPr>
          </a:p>
        </p:txBody>
      </p:sp>
      <p:sp>
        <p:nvSpPr>
          <p:cNvPr id="5" name="Title 1"/>
          <p:cNvSpPr>
            <a:spLocks noGrp="1"/>
          </p:cNvSpPr>
          <p:nvPr>
            <p:ph type="ctrTitle"/>
          </p:nvPr>
        </p:nvSpPr>
        <p:spPr>
          <a:xfrm>
            <a:off x="968721" y="909396"/>
            <a:ext cx="10302843" cy="870857"/>
          </a:xfrm>
        </p:spPr>
        <p:txBody>
          <a:bodyPr>
            <a:normAutofit/>
          </a:bodyPr>
          <a:lstStyle/>
          <a:p>
            <a:r>
              <a:rPr lang="ro-RO" sz="2800" b="1" dirty="0">
                <a:latin typeface="Times New Roman" panose="02020603050405020304" pitchFamily="18" charset="0"/>
                <a:cs typeface="Times New Roman" panose="02020603050405020304" pitchFamily="18" charset="0"/>
              </a:rPr>
              <a:t>Reglementări incidente sectorului din punct de vedere al ajutorului de stat</a:t>
            </a:r>
            <a:endParaRPr lang="en-US" sz="2800" dirty="0"/>
          </a:p>
        </p:txBody>
      </p:sp>
    </p:spTree>
    <p:extLst>
      <p:ext uri="{BB962C8B-B14F-4D97-AF65-F5344CB8AC3E}">
        <p14:creationId xmlns:p14="http://schemas.microsoft.com/office/powerpoint/2010/main" val="2339868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59667" y="365761"/>
            <a:ext cx="10293789" cy="935006"/>
          </a:xfrm>
        </p:spPr>
        <p:txBody>
          <a:bodyPr>
            <a:normAutofit/>
          </a:bodyPr>
          <a:lstStyle/>
          <a:p>
            <a:r>
              <a:rPr lang="ro-RO" sz="2800" b="1" dirty="0" smtClean="0">
                <a:solidFill>
                  <a:prstClr val="black"/>
                </a:solidFill>
                <a:latin typeface="Times New Roman" panose="02020603050405020304" pitchFamily="18" charset="0"/>
                <a:cs typeface="Times New Roman" panose="02020603050405020304" pitchFamily="18" charset="0"/>
              </a:rPr>
              <a:t>Serviciul public de alimentare a populaţiei cu energie termică în sistem centralizat</a:t>
            </a:r>
            <a:endParaRPr lang="en-US" sz="2800" dirty="0">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a:xfrm>
            <a:off x="959667" y="1712891"/>
            <a:ext cx="10293790" cy="4636394"/>
          </a:xfrm>
        </p:spPr>
        <p:txBody>
          <a:bodyPr>
            <a:noAutofit/>
          </a:bodyPr>
          <a:lstStyle/>
          <a:p>
            <a:pPr algn="just"/>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en-US" sz="2000" dirty="0" err="1" smtClean="0">
                <a:latin typeface="Times New Roman" panose="02020603050405020304" pitchFamily="18" charset="0"/>
                <a:cs typeface="Times New Roman" panose="02020603050405020304" pitchFamily="18" charset="0"/>
              </a:rPr>
              <a:t>Serviciul</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public de </a:t>
            </a:r>
            <a:r>
              <a:rPr lang="en-US" sz="2000" dirty="0" err="1">
                <a:latin typeface="Times New Roman" panose="02020603050405020304" pitchFamily="18" charset="0"/>
                <a:cs typeface="Times New Roman" panose="02020603050405020304" pitchFamily="18" charset="0"/>
              </a:rPr>
              <a:t>alimentare</a:t>
            </a:r>
            <a:r>
              <a:rPr lang="en-US" sz="2000" dirty="0">
                <a:latin typeface="Times New Roman" panose="02020603050405020304" pitchFamily="18" charset="0"/>
                <a:cs typeface="Times New Roman" panose="02020603050405020304" pitchFamily="18" charset="0"/>
              </a:rPr>
              <a:t> cu </a:t>
            </a:r>
            <a:r>
              <a:rPr lang="en-US" sz="2000" dirty="0" err="1">
                <a:latin typeface="Times New Roman" panose="02020603050405020304" pitchFamily="18" charset="0"/>
                <a:cs typeface="Times New Roman" panose="02020603050405020304" pitchFamily="18" charset="0"/>
              </a:rPr>
              <a:t>energie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sistem</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centralizat</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cuprinde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totalitatea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activităților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privind</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producerea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transportul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distribuția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furnizarea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energiei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desfășurate</a:t>
            </a:r>
            <a:r>
              <a:rPr lang="en-US" sz="2000" dirty="0">
                <a:latin typeface="Times New Roman" panose="02020603050405020304" pitchFamily="18" charset="0"/>
                <a:cs typeface="Times New Roman" panose="02020603050405020304" pitchFamily="18" charset="0"/>
              </a:rPr>
              <a:t> la </a:t>
            </a:r>
            <a:r>
              <a:rPr lang="en-US" sz="2000" dirty="0" err="1">
                <a:latin typeface="Times New Roman" panose="02020603050405020304" pitchFamily="18" charset="0"/>
                <a:cs typeface="Times New Roman" panose="02020603050405020304" pitchFamily="18" charset="0"/>
              </a:rPr>
              <a:t>nivelul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unităților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administrativ-teritoriale</a:t>
            </a:r>
            <a:r>
              <a:rPr lang="en-US" sz="2000" dirty="0">
                <a:latin typeface="Times New Roman" panose="02020603050405020304" pitchFamily="18" charset="0"/>
                <a:cs typeface="Times New Roman" panose="02020603050405020304" pitchFamily="18" charset="0"/>
              </a:rPr>
              <a:t> sub </a:t>
            </a:r>
            <a:r>
              <a:rPr lang="en-US" sz="2000" dirty="0" err="1">
                <a:latin typeface="Times New Roman" panose="02020603050405020304" pitchFamily="18" charset="0"/>
                <a:cs typeface="Times New Roman" panose="02020603050405020304" pitchFamily="18" charset="0"/>
              </a:rPr>
              <a:t>conducerea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coordonarea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responsabilitatea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autorităților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administrației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publice</a:t>
            </a:r>
            <a:r>
              <a:rPr lang="en-US" sz="2000" dirty="0">
                <a:latin typeface="Times New Roman" panose="02020603050405020304" pitchFamily="18" charset="0"/>
                <a:cs typeface="Times New Roman" panose="02020603050405020304" pitchFamily="18" charset="0"/>
              </a:rPr>
              <a:t> locale </a:t>
            </a:r>
            <a:r>
              <a:rPr lang="en-US" sz="2000" dirty="0" err="1" smtClean="0">
                <a:latin typeface="Times New Roman" panose="02020603050405020304" pitchFamily="18" charset="0"/>
                <a:cs typeface="Times New Roman" panose="02020603050405020304" pitchFamily="18" charset="0"/>
              </a:rPr>
              <a:t>în</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scopul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asigurării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energiei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necesare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încălzirii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preparării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apei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calde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consum</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pentru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populație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instituții</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publice</a:t>
            </a:r>
            <a:r>
              <a:rPr lang="en-US"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și</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obiective</a:t>
            </a:r>
            <a:r>
              <a:rPr lang="en-US" sz="2000"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social-</a:t>
            </a:r>
            <a:r>
              <a:rPr lang="en-US" sz="2000" dirty="0" err="1" smtClean="0">
                <a:latin typeface="Times New Roman" panose="02020603050405020304" pitchFamily="18" charset="0"/>
                <a:cs typeface="Times New Roman" panose="02020603050405020304" pitchFamily="18" charset="0"/>
              </a:rPr>
              <a:t>culturale</a:t>
            </a:r>
            <a:r>
              <a:rPr lang="en-US" sz="2000" dirty="0" smtClean="0">
                <a:latin typeface="Times New Roman" panose="02020603050405020304" pitchFamily="18" charset="0"/>
                <a:cs typeface="Times New Roman" panose="02020603050405020304" pitchFamily="18" charset="0"/>
              </a:rPr>
              <a:t>.</a:t>
            </a:r>
            <a:endParaRPr lang="en-US" sz="2000" dirty="0">
              <a:latin typeface="Times New Roman" panose="02020603050405020304" pitchFamily="18" charset="0"/>
              <a:cs typeface="Times New Roman" panose="02020603050405020304" pitchFamily="18" charset="0"/>
            </a:endParaRPr>
          </a:p>
          <a:p>
            <a:pPr algn="just"/>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en-US" sz="2000" dirty="0" err="1" smtClean="0">
                <a:latin typeface="Times New Roman" panose="02020603050405020304" pitchFamily="18" charset="0"/>
                <a:cs typeface="Times New Roman" panose="02020603050405020304" pitchFamily="18" charset="0"/>
              </a:rPr>
              <a:t>Serviciul</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public de </a:t>
            </a:r>
            <a:r>
              <a:rPr lang="en-US" sz="2000" dirty="0" err="1">
                <a:latin typeface="Times New Roman" panose="02020603050405020304" pitchFamily="18" charset="0"/>
                <a:cs typeface="Times New Roman" panose="02020603050405020304" pitchFamily="18" charset="0"/>
              </a:rPr>
              <a:t>alimentare</a:t>
            </a:r>
            <a:r>
              <a:rPr lang="en-US" sz="2000" dirty="0">
                <a:latin typeface="Times New Roman" panose="02020603050405020304" pitchFamily="18" charset="0"/>
                <a:cs typeface="Times New Roman" panose="02020603050405020304" pitchFamily="18" charset="0"/>
              </a:rPr>
              <a:t> cu </a:t>
            </a:r>
            <a:r>
              <a:rPr lang="en-US" sz="2000" dirty="0" err="1">
                <a:latin typeface="Times New Roman" panose="02020603050405020304" pitchFamily="18" charset="0"/>
                <a:cs typeface="Times New Roman" panose="02020603050405020304" pitchFamily="18" charset="0"/>
              </a:rPr>
              <a:t>energie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sistem</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centralizat</a:t>
            </a:r>
            <a:r>
              <a:rPr lang="en-US" sz="2000" dirty="0">
                <a:latin typeface="Times New Roman" panose="02020603050405020304" pitchFamily="18" charset="0"/>
                <a:cs typeface="Times New Roman" panose="02020603050405020304" pitchFamily="18" charset="0"/>
              </a:rPr>
              <a:t> se </a:t>
            </a:r>
            <a:r>
              <a:rPr lang="en-US" sz="2000" dirty="0" err="1">
                <a:latin typeface="Times New Roman" panose="02020603050405020304" pitchFamily="18" charset="0"/>
                <a:cs typeface="Times New Roman" panose="02020603050405020304" pitchFamily="18" charset="0"/>
              </a:rPr>
              <a:t>realizează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prin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intermediul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infrastructurii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tehnico-edilitare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specifice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aparținând</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domeniului</a:t>
            </a:r>
            <a:r>
              <a:rPr lang="en-US" sz="2000" dirty="0">
                <a:latin typeface="Times New Roman" panose="02020603050405020304" pitchFamily="18" charset="0"/>
                <a:cs typeface="Times New Roman" panose="02020603050405020304" pitchFamily="18" charset="0"/>
              </a:rPr>
              <a:t> public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privat</a:t>
            </a:r>
            <a:r>
              <a:rPr lang="en-US" sz="2000" dirty="0">
                <a:latin typeface="Times New Roman" panose="02020603050405020304" pitchFamily="18" charset="0"/>
                <a:cs typeface="Times New Roman" panose="02020603050405020304" pitchFamily="18" charset="0"/>
              </a:rPr>
              <a:t> al </a:t>
            </a:r>
            <a:r>
              <a:rPr lang="en-US" sz="2000" dirty="0" err="1">
                <a:latin typeface="Times New Roman" panose="02020603050405020304" pitchFamily="18" charset="0"/>
                <a:cs typeface="Times New Roman" panose="02020603050405020304" pitchFamily="18" charset="0"/>
              </a:rPr>
              <a:t>autorității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administrației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publice</a:t>
            </a:r>
            <a:r>
              <a:rPr lang="en-US" sz="2000"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locale, </a:t>
            </a:r>
            <a:r>
              <a:rPr lang="en-US" sz="2000" dirty="0">
                <a:latin typeface="Times New Roman" panose="02020603050405020304" pitchFamily="18" charset="0"/>
                <a:cs typeface="Times New Roman" panose="02020603050405020304" pitchFamily="18" charset="0"/>
              </a:rPr>
              <a:t>care </a:t>
            </a:r>
            <a:r>
              <a:rPr lang="en-US" sz="2000" dirty="0" err="1">
                <a:latin typeface="Times New Roman" panose="02020603050405020304" pitchFamily="18" charset="0"/>
                <a:cs typeface="Times New Roman" panose="02020603050405020304" pitchFamily="18" charset="0"/>
              </a:rPr>
              <a:t>formează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sistemul</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alimentare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centralizată</a:t>
            </a:r>
            <a:r>
              <a:rPr lang="en-US" sz="2000" dirty="0">
                <a:latin typeface="Times New Roman" panose="02020603050405020304" pitchFamily="18" charset="0"/>
                <a:cs typeface="Times New Roman" panose="02020603050405020304" pitchFamily="18" charset="0"/>
              </a:rPr>
              <a:t> cu </a:t>
            </a:r>
            <a:r>
              <a:rPr lang="en-US" sz="2000" dirty="0" err="1">
                <a:latin typeface="Times New Roman" panose="02020603050405020304" pitchFamily="18" charset="0"/>
                <a:cs typeface="Times New Roman" panose="02020603050405020304" pitchFamily="18" charset="0"/>
              </a:rPr>
              <a:t>energie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termică</a:t>
            </a:r>
            <a:r>
              <a:rPr lang="en-US" sz="2000" dirty="0">
                <a:latin typeface="Times New Roman" panose="02020603050405020304" pitchFamily="18" charset="0"/>
                <a:cs typeface="Times New Roman" panose="02020603050405020304" pitchFamily="18" charset="0"/>
              </a:rPr>
              <a:t> al </a:t>
            </a:r>
            <a:r>
              <a:rPr lang="en-US" sz="2000" dirty="0" err="1" smtClean="0">
                <a:latin typeface="Times New Roman" panose="02020603050405020304" pitchFamily="18" charset="0"/>
                <a:cs typeface="Times New Roman" panose="02020603050405020304" pitchFamily="18" charset="0"/>
              </a:rPr>
              <a:t>localității</a:t>
            </a:r>
            <a:r>
              <a:rPr lang="en-US" sz="2000" dirty="0" smtClean="0">
                <a:latin typeface="Times New Roman" panose="02020603050405020304" pitchFamily="18" charset="0"/>
                <a:cs typeface="Times New Roman" panose="02020603050405020304" pitchFamily="18" charset="0"/>
              </a:rPr>
              <a:t>.</a:t>
            </a:r>
            <a:endParaRPr lang="en-US" sz="2000" i="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94010754"/>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59666" y="636726"/>
            <a:ext cx="10266631" cy="801824"/>
          </a:xfrm>
        </p:spPr>
        <p:txBody>
          <a:bodyPr>
            <a:normAutofit/>
          </a:bodyPr>
          <a:lstStyle/>
          <a:p>
            <a:pPr algn="ctr"/>
            <a:r>
              <a:rPr lang="ro-RO" sz="2800" b="1" dirty="0" smtClean="0">
                <a:latin typeface="Times New Roman" panose="02020603050405020304" pitchFamily="18" charset="0"/>
                <a:cs typeface="Times New Roman" panose="02020603050405020304" pitchFamily="18" charset="0"/>
              </a:rPr>
              <a:t>Modalităţi de demonstrare/verificare a eşecului pieţei</a:t>
            </a:r>
            <a:endParaRPr lang="en-US" sz="2800" b="1" dirty="0">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a:xfrm>
            <a:off x="959666" y="1688939"/>
            <a:ext cx="10266631" cy="4931637"/>
          </a:xfrm>
        </p:spPr>
        <p:txBody>
          <a:bodyPr>
            <a:normAutofit lnSpcReduction="10000"/>
          </a:bodyPr>
          <a:lstStyle/>
          <a:p>
            <a:pPr marL="0" indent="0" algn="just">
              <a:buNone/>
            </a:pPr>
            <a:r>
              <a:rPr lang="en-US" sz="2000" i="1" dirty="0" err="1">
                <a:latin typeface="Times New Roman" panose="02020603050405020304" pitchFamily="18" charset="0"/>
                <a:cs typeface="Times New Roman" panose="02020603050405020304" pitchFamily="18" charset="0"/>
              </a:rPr>
              <a:t>Consultare</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publică</a:t>
            </a:r>
            <a:r>
              <a:rPr lang="en-US" sz="2000" i="1"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a:t>
            </a:r>
            <a:r>
              <a:rPr lang="ro-RO" sz="2000" dirty="0" smtClean="0">
                <a:latin typeface="Times New Roman" panose="02020603050405020304" pitchFamily="18" charset="0"/>
                <a:cs typeface="Times New Roman" panose="02020603050405020304" pitchFamily="18" charset="0"/>
              </a:rPr>
              <a:t> autorităţile publice responsabile </a:t>
            </a:r>
            <a:r>
              <a:rPr lang="en-US" sz="2000" dirty="0" err="1" smtClean="0">
                <a:latin typeface="Times New Roman" panose="02020603050405020304" pitchFamily="18" charset="0"/>
                <a:cs typeface="Times New Roman" panose="02020603050405020304" pitchFamily="18" charset="0"/>
              </a:rPr>
              <a:t>ar</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trebui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demonstreze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faptul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că</a:t>
            </a:r>
            <a:r>
              <a:rPr lang="en-US" sz="2000" dirty="0">
                <a:latin typeface="Times New Roman" panose="02020603050405020304" pitchFamily="18" charset="0"/>
                <a:cs typeface="Times New Roman" panose="02020603050405020304" pitchFamily="18" charset="0"/>
              </a:rPr>
              <a:t> au </a:t>
            </a:r>
            <a:r>
              <a:rPr lang="en-US" sz="2000" dirty="0" err="1">
                <a:latin typeface="Times New Roman" panose="02020603050405020304" pitchFamily="18" charset="0"/>
                <a:cs typeface="Times New Roman" panose="02020603050405020304" pitchFamily="18" charset="0"/>
              </a:rPr>
              <a:t>acordat</a:t>
            </a:r>
            <a:r>
              <a:rPr lang="en-US" sz="2000" dirty="0">
                <a:latin typeface="Times New Roman" panose="02020603050405020304" pitchFamily="18" charset="0"/>
                <a:cs typeface="Times New Roman" panose="02020603050405020304" pitchFamily="18" charset="0"/>
              </a:rPr>
              <a:t> o </a:t>
            </a:r>
            <a:r>
              <a:rPr lang="en-US" sz="2000" dirty="0" err="1">
                <a:latin typeface="Times New Roman" panose="02020603050405020304" pitchFamily="18" charset="0"/>
                <a:cs typeface="Times New Roman" panose="02020603050405020304" pitchFamily="18" charset="0"/>
              </a:rPr>
              <a:t>atenție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corespunzătoare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necesităților</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serviciu</a:t>
            </a:r>
            <a:r>
              <a:rPr lang="en-US" sz="2000" dirty="0">
                <a:latin typeface="Times New Roman" panose="02020603050405020304" pitchFamily="18" charset="0"/>
                <a:cs typeface="Times New Roman" panose="02020603050405020304" pitchFamily="18" charset="0"/>
              </a:rPr>
              <a:t> public </a:t>
            </a:r>
            <a:r>
              <a:rPr lang="en-US" sz="2000" dirty="0" err="1">
                <a:latin typeface="Times New Roman" panose="02020603050405020304" pitchFamily="18" charset="0"/>
                <a:cs typeface="Times New Roman" panose="02020603050405020304" pitchFamily="18" charset="0"/>
              </a:rPr>
              <a:t>sprijinite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printr</a:t>
            </a:r>
            <a:r>
              <a:rPr lang="en-US" sz="2000" dirty="0">
                <a:latin typeface="Times New Roman" panose="02020603050405020304" pitchFamily="18" charset="0"/>
                <a:cs typeface="Times New Roman" panose="02020603050405020304" pitchFamily="18" charset="0"/>
              </a:rPr>
              <a:t>-o </a:t>
            </a:r>
            <a:r>
              <a:rPr lang="en-US" sz="2000" dirty="0" err="1">
                <a:latin typeface="Times New Roman" panose="02020603050405020304" pitchFamily="18" charset="0"/>
                <a:cs typeface="Times New Roman" panose="02020603050405020304" pitchFamily="18" charset="0"/>
              </a:rPr>
              <a:t>consultare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publică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prin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alte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instrumente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adecvate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pentru</a:t>
            </a:r>
            <a:r>
              <a:rPr lang="en-US" sz="2000" dirty="0">
                <a:latin typeface="Times New Roman" panose="02020603050405020304" pitchFamily="18" charset="0"/>
                <a:cs typeface="Times New Roman" panose="02020603050405020304" pitchFamily="18" charset="0"/>
              </a:rPr>
              <a:t> a </a:t>
            </a:r>
            <a:r>
              <a:rPr lang="en-US" sz="2000" dirty="0" err="1">
                <a:latin typeface="Times New Roman" panose="02020603050405020304" pitchFamily="18" charset="0"/>
                <a:cs typeface="Times New Roman" panose="02020603050405020304" pitchFamily="18" charset="0"/>
              </a:rPr>
              <a:t>ține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seama</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interesele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utilizatorilor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ale </a:t>
            </a:r>
            <a:r>
              <a:rPr lang="en-US" sz="2000" dirty="0" err="1">
                <a:latin typeface="Times New Roman" panose="02020603050405020304" pitchFamily="18" charset="0"/>
                <a:cs typeface="Times New Roman" panose="02020603050405020304" pitchFamily="18" charset="0"/>
              </a:rPr>
              <a:t>furnizorilor</a:t>
            </a:r>
            <a:r>
              <a:rPr lang="en-US" sz="2000" dirty="0" smtClean="0">
                <a:latin typeface="Times New Roman" panose="02020603050405020304" pitchFamily="18" charset="0"/>
                <a:cs typeface="Times New Roman" panose="02020603050405020304" pitchFamily="18" charset="0"/>
              </a:rPr>
              <a:t>.</a:t>
            </a:r>
            <a:r>
              <a:rPr lang="ro-RO" sz="2000" dirty="0" smtClean="0">
                <a:latin typeface="Times New Roman" panose="02020603050405020304" pitchFamily="18" charset="0"/>
                <a:cs typeface="Times New Roman" panose="02020603050405020304" pitchFamily="18" charset="0"/>
              </a:rPr>
              <a:t> Astfel, populaţia poate fi consultată prin sondaje de opinie, audieri publice, grupuri de opinie, forumuri cetăţeneşti, sugestii în scris de la cetăţeni etc.</a:t>
            </a:r>
          </a:p>
          <a:p>
            <a:pPr marL="0" indent="0" algn="just">
              <a:buNone/>
            </a:pPr>
            <a:endParaRPr lang="ro-RO" sz="2000" dirty="0" smtClean="0">
              <a:latin typeface="Times New Roman" panose="02020603050405020304" pitchFamily="18" charset="0"/>
              <a:cs typeface="Times New Roman" panose="02020603050405020304" pitchFamily="18" charset="0"/>
            </a:endParaRPr>
          </a:p>
          <a:p>
            <a:pPr marL="0" indent="0" algn="just">
              <a:buNone/>
            </a:pPr>
            <a:r>
              <a:rPr lang="en-US" sz="2000" i="1" dirty="0" err="1" smtClean="0">
                <a:latin typeface="Times New Roman" panose="02020603050405020304" pitchFamily="18" charset="0"/>
                <a:cs typeface="Times New Roman" panose="02020603050405020304" pitchFamily="18" charset="0"/>
              </a:rPr>
              <a:t>Studiu</a:t>
            </a:r>
            <a:r>
              <a:rPr lang="en-US" sz="2000" i="1" dirty="0" smtClean="0">
                <a:latin typeface="Times New Roman" panose="02020603050405020304" pitchFamily="18" charset="0"/>
                <a:cs typeface="Times New Roman" panose="02020603050405020304" pitchFamily="18" charset="0"/>
              </a:rPr>
              <a:t>/</a:t>
            </a:r>
            <a:r>
              <a:rPr lang="en-US" sz="2000" i="1" dirty="0" err="1" smtClean="0">
                <a:latin typeface="Times New Roman" panose="02020603050405020304" pitchFamily="18" charset="0"/>
                <a:cs typeface="Times New Roman" panose="02020603050405020304" pitchFamily="18" charset="0"/>
              </a:rPr>
              <a:t>analiză</a:t>
            </a:r>
            <a:r>
              <a:rPr lang="en-US" sz="2000" i="1" dirty="0" smtClean="0">
                <a:latin typeface="Times New Roman" panose="02020603050405020304" pitchFamily="18" charset="0"/>
                <a:cs typeface="Times New Roman" panose="02020603050405020304" pitchFamily="18" charset="0"/>
              </a:rPr>
              <a:t> </a:t>
            </a:r>
            <a:r>
              <a:rPr lang="en-US" sz="2000" i="1" dirty="0">
                <a:latin typeface="Times New Roman" panose="02020603050405020304" pitchFamily="18" charset="0"/>
                <a:cs typeface="Times New Roman" panose="02020603050405020304" pitchFamily="18" charset="0"/>
              </a:rPr>
              <a:t>de </a:t>
            </a:r>
            <a:r>
              <a:rPr lang="en-US" sz="2000" i="1" dirty="0" err="1">
                <a:latin typeface="Times New Roman" panose="02020603050405020304" pitchFamily="18" charset="0"/>
                <a:cs typeface="Times New Roman" panose="02020603050405020304" pitchFamily="18" charset="0"/>
              </a:rPr>
              <a:t>piață</a:t>
            </a:r>
            <a:r>
              <a:rPr lang="en-US" sz="2000" i="1" dirty="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studiu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aprofundat</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privind</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capacitatea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pieței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analizate</a:t>
            </a:r>
            <a:r>
              <a:rPr lang="en-US" sz="2000" dirty="0">
                <a:latin typeface="Times New Roman" panose="02020603050405020304" pitchFamily="18" charset="0"/>
                <a:cs typeface="Times New Roman" panose="02020603050405020304" pitchFamily="18" charset="0"/>
              </a:rPr>
              <a:t> de a </a:t>
            </a:r>
            <a:r>
              <a:rPr lang="en-US" sz="2000" dirty="0" err="1">
                <a:latin typeface="Times New Roman" panose="02020603050405020304" pitchFamily="18" charset="0"/>
                <a:cs typeface="Times New Roman" panose="02020603050405020304" pitchFamily="18" charset="0"/>
              </a:rPr>
              <a:t>furniza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condiții</a:t>
            </a:r>
            <a:r>
              <a:rPr lang="en-US" sz="2000" dirty="0">
                <a:latin typeface="Times New Roman" panose="02020603050405020304" pitchFamily="18" charset="0"/>
                <a:cs typeface="Times New Roman" panose="02020603050405020304" pitchFamily="18" charset="0"/>
              </a:rPr>
              <a:t> competitive, </a:t>
            </a:r>
            <a:r>
              <a:rPr lang="en-US" sz="2000" dirty="0" err="1">
                <a:latin typeface="Times New Roman" panose="02020603050405020304" pitchFamily="18" charset="0"/>
                <a:cs typeface="Times New Roman" panose="02020603050405020304" pitchFamily="18" charset="0"/>
              </a:rPr>
              <a:t>serviciul</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interes</a:t>
            </a:r>
            <a:r>
              <a:rPr lang="en-US" sz="2000" dirty="0">
                <a:latin typeface="Times New Roman" panose="02020603050405020304" pitchFamily="18" charset="0"/>
                <a:cs typeface="Times New Roman" panose="02020603050405020304" pitchFamily="18" charset="0"/>
              </a:rPr>
              <a:t> economic general, </a:t>
            </a:r>
            <a:r>
              <a:rPr lang="en-US" sz="2000" dirty="0" err="1">
                <a:latin typeface="Times New Roman" panose="02020603050405020304" pitchFamily="18" charset="0"/>
                <a:cs typeface="Times New Roman" panose="02020603050405020304" pitchFamily="18" charset="0"/>
              </a:rPr>
              <a:t>ținând</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seama</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interesele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așteptările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utilizatorilor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ale </a:t>
            </a:r>
            <a:r>
              <a:rPr lang="en-US" sz="2000" dirty="0" err="1">
                <a:latin typeface="Times New Roman" panose="02020603050405020304" pitchFamily="18" charset="0"/>
                <a:cs typeface="Times New Roman" panose="02020603050405020304" pitchFamily="18" charset="0"/>
              </a:rPr>
              <a:t>furnizorilor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precum</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nivelul</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risc</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a:t>
            </a:r>
            <a:r>
              <a:rPr lang="en-US" sz="2000" dirty="0">
                <a:latin typeface="Times New Roman" panose="02020603050405020304" pitchFamily="18" charset="0"/>
                <a:cs typeface="Times New Roman" panose="02020603050405020304" pitchFamily="18" charset="0"/>
              </a:rPr>
              <a:t> care </a:t>
            </a:r>
            <a:r>
              <a:rPr lang="en-US" sz="2000" dirty="0" err="1">
                <a:latin typeface="Times New Roman" panose="02020603050405020304" pitchFamily="18" charset="0"/>
                <a:cs typeface="Times New Roman" panose="02020603050405020304" pitchFamily="18" charset="0"/>
              </a:rPr>
              <a:t>îl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implică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furnizarea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acestui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serviciu</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Analiza</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trebui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concluzioneze</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că</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piața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respectivă</a:t>
            </a:r>
            <a:r>
              <a:rPr lang="en-US" sz="2000" dirty="0">
                <a:latin typeface="Times New Roman" panose="02020603050405020304" pitchFamily="18" charset="0"/>
                <a:cs typeface="Times New Roman" panose="02020603050405020304" pitchFamily="18" charset="0"/>
              </a:rPr>
              <a:t>, nu </a:t>
            </a:r>
            <a:r>
              <a:rPr lang="en-US" sz="2000" dirty="0" err="1" smtClean="0">
                <a:latin typeface="Times New Roman" panose="02020603050405020304" pitchFamily="18" charset="0"/>
                <a:cs typeface="Times New Roman" panose="02020603050405020304" pitchFamily="18" charset="0"/>
              </a:rPr>
              <a:t>există</a:t>
            </a:r>
            <a:r>
              <a:rPr lang="ro-RO" sz="2000" dirty="0" smtClean="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o </a:t>
            </a:r>
            <a:r>
              <a:rPr lang="en-US" sz="2000" dirty="0" err="1">
                <a:latin typeface="Times New Roman" panose="02020603050405020304" pitchFamily="18" charset="0"/>
                <a:cs typeface="Times New Roman" panose="02020603050405020304" pitchFamily="18" charset="0"/>
              </a:rPr>
              <a:t>întreprindere</a:t>
            </a:r>
            <a:r>
              <a:rPr lang="en-US" sz="2000" dirty="0">
                <a:latin typeface="Times New Roman" panose="02020603050405020304" pitchFamily="18" charset="0"/>
                <a:cs typeface="Times New Roman" panose="02020603050405020304" pitchFamily="18" charset="0"/>
              </a:rPr>
              <a:t> care, </a:t>
            </a:r>
            <a:r>
              <a:rPr lang="en-US" sz="2000" dirty="0" err="1">
                <a:latin typeface="Times New Roman" panose="02020603050405020304" pitchFamily="18" charset="0"/>
                <a:cs typeface="Times New Roman" panose="02020603050405020304" pitchFamily="18" charset="0"/>
              </a:rPr>
              <a:t>prin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mijloace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proprii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aibă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capacitatea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interesul</a:t>
            </a:r>
            <a:r>
              <a:rPr lang="en-US" sz="2000" dirty="0">
                <a:latin typeface="Times New Roman" panose="02020603050405020304" pitchFamily="18" charset="0"/>
                <a:cs typeface="Times New Roman" panose="02020603050405020304" pitchFamily="18" charset="0"/>
              </a:rPr>
              <a:t> de a </a:t>
            </a:r>
            <a:r>
              <a:rPr lang="en-US" sz="2000" dirty="0" err="1">
                <a:latin typeface="Times New Roman" panose="02020603050405020304" pitchFamily="18" charset="0"/>
                <a:cs typeface="Times New Roman" panose="02020603050405020304" pitchFamily="18" charset="0"/>
              </a:rPr>
              <a:t>furniza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serviciul</a:t>
            </a:r>
            <a:r>
              <a:rPr lang="en-US" sz="2000"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public</a:t>
            </a:r>
            <a:r>
              <a:rPr lang="ro-RO" sz="2000" dirty="0" smtClean="0">
                <a:latin typeface="Times New Roman" panose="02020603050405020304" pitchFamily="18" charset="0"/>
                <a:cs typeface="Times New Roman" panose="02020603050405020304" pitchFamily="18" charset="0"/>
              </a:rPr>
              <a:t> respectiv</a:t>
            </a:r>
            <a:r>
              <a:rPr lang="en-US" sz="2000" dirty="0" smtClean="0">
                <a:latin typeface="Times New Roman" panose="02020603050405020304" pitchFamily="18" charset="0"/>
                <a:cs typeface="Times New Roman" panose="02020603050405020304" pitchFamily="18" charset="0"/>
              </a:rPr>
              <a:t>.</a:t>
            </a:r>
            <a:endParaRPr lang="ro-RO" sz="2000" dirty="0" smtClean="0">
              <a:latin typeface="Times New Roman" panose="02020603050405020304" pitchFamily="18" charset="0"/>
              <a:cs typeface="Times New Roman" panose="02020603050405020304" pitchFamily="18" charset="0"/>
            </a:endParaRPr>
          </a:p>
          <a:p>
            <a:pPr marL="0" indent="0" algn="just">
              <a:buNone/>
            </a:pPr>
            <a:endParaRPr lang="ro-RO" sz="2000" dirty="0" smtClean="0">
              <a:latin typeface="Times New Roman" panose="02020603050405020304" pitchFamily="18" charset="0"/>
              <a:cs typeface="Times New Roman" panose="02020603050405020304" pitchFamily="18" charset="0"/>
            </a:endParaRPr>
          </a:p>
          <a:p>
            <a:pPr marL="0" indent="0" algn="just">
              <a:buNone/>
            </a:pPr>
            <a:r>
              <a:rPr lang="en-US" sz="2000" i="1" dirty="0" err="1">
                <a:latin typeface="Times New Roman" panose="02020603050405020304" pitchFamily="18" charset="0"/>
                <a:cs typeface="Times New Roman" panose="02020603050405020304" pitchFamily="18" charset="0"/>
              </a:rPr>
              <a:t>Procedură</a:t>
            </a:r>
            <a:r>
              <a:rPr lang="en-US" sz="2000" i="1" dirty="0">
                <a:latin typeface="Times New Roman" panose="02020603050405020304" pitchFamily="18" charset="0"/>
                <a:cs typeface="Times New Roman" panose="02020603050405020304" pitchFamily="18" charset="0"/>
              </a:rPr>
              <a:t> de </a:t>
            </a:r>
            <a:r>
              <a:rPr lang="en-US" sz="2000" i="1" dirty="0" err="1">
                <a:latin typeface="Times New Roman" panose="02020603050405020304" pitchFamily="18" charset="0"/>
                <a:cs typeface="Times New Roman" panose="02020603050405020304" pitchFamily="18" charset="0"/>
              </a:rPr>
              <a:t>achiziție</a:t>
            </a:r>
            <a:r>
              <a:rPr lang="en-US" sz="2000" i="1" dirty="0">
                <a:latin typeface="Times New Roman" panose="02020603050405020304" pitchFamily="18" charset="0"/>
                <a:cs typeface="Times New Roman" panose="02020603050405020304" pitchFamily="18" charset="0"/>
              </a:rPr>
              <a:t> </a:t>
            </a:r>
            <a:r>
              <a:rPr lang="en-US" sz="2000" i="1" dirty="0" err="1">
                <a:latin typeface="Times New Roman" panose="02020603050405020304" pitchFamily="18" charset="0"/>
                <a:cs typeface="Times New Roman" panose="02020603050405020304" pitchFamily="18" charset="0"/>
              </a:rPr>
              <a:t>eșuată</a:t>
            </a:r>
            <a:r>
              <a:rPr lang="en-US" sz="2000" i="1"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a:t>
            </a:r>
            <a:r>
              <a:rPr lang="ro-RO"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situația</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care,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urma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organizării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unei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proceduri</a:t>
            </a:r>
            <a:r>
              <a:rPr lang="en-US" sz="2000" dirty="0">
                <a:latin typeface="Times New Roman" panose="02020603050405020304" pitchFamily="18" charset="0"/>
                <a:cs typeface="Times New Roman" panose="02020603050405020304" pitchFamily="18" charset="0"/>
              </a:rPr>
              <a:t> competitive </a:t>
            </a:r>
            <a:r>
              <a:rPr lang="en-US" sz="2000" dirty="0" err="1">
                <a:latin typeface="Times New Roman" panose="02020603050405020304" pitchFamily="18" charset="0"/>
                <a:cs typeface="Times New Roman" panose="02020603050405020304" pitchFamily="18" charset="0"/>
              </a:rPr>
              <a:t>deschise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transparente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necondiționate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condițiile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respectării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dispozițiilor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legale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procedurale</a:t>
            </a:r>
            <a:r>
              <a:rPr lang="en-US" sz="2000" dirty="0">
                <a:latin typeface="Times New Roman" panose="02020603050405020304" pitchFamily="18" charset="0"/>
                <a:cs typeface="Times New Roman" panose="02020603050405020304" pitchFamily="18" charset="0"/>
              </a:rPr>
              <a:t>, nu a </a:t>
            </a:r>
            <a:r>
              <a:rPr lang="en-US" sz="2000" dirty="0" err="1">
                <a:latin typeface="Times New Roman" panose="02020603050405020304" pitchFamily="18" charset="0"/>
                <a:cs typeface="Times New Roman" panose="02020603050405020304" pitchFamily="18" charset="0"/>
              </a:rPr>
              <a:t>fost</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selectat</a:t>
            </a:r>
            <a:r>
              <a:rPr lang="en-US" sz="2000" dirty="0">
                <a:latin typeface="Times New Roman" panose="02020603050405020304" pitchFamily="18" charset="0"/>
                <a:cs typeface="Times New Roman" panose="02020603050405020304" pitchFamily="18" charset="0"/>
              </a:rPr>
              <a:t> un </a:t>
            </a:r>
            <a:r>
              <a:rPr lang="en-US" sz="2000" dirty="0" err="1">
                <a:latin typeface="Times New Roman" panose="02020603050405020304" pitchFamily="18" charset="0"/>
                <a:cs typeface="Times New Roman" panose="02020603050405020304" pitchFamily="18" charset="0"/>
              </a:rPr>
              <a:t>ofertant</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capabil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furnizeze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serviciul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respectiv</a:t>
            </a:r>
            <a:r>
              <a:rPr lang="en-US" sz="2000" dirty="0">
                <a:latin typeface="Times New Roman" panose="02020603050405020304" pitchFamily="18" charset="0"/>
                <a:cs typeface="Times New Roman" panose="02020603050405020304" pitchFamily="18" charset="0"/>
              </a:rPr>
              <a:t> la </a:t>
            </a:r>
            <a:r>
              <a:rPr lang="en-US" sz="2000" dirty="0" err="1">
                <a:latin typeface="Times New Roman" panose="02020603050405020304" pitchFamily="18" charset="0"/>
                <a:cs typeface="Times New Roman" panose="02020603050405020304" pitchFamily="18" charset="0"/>
              </a:rPr>
              <a:t>cel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mai</a:t>
            </a:r>
            <a:r>
              <a:rPr lang="en-US" sz="2000" dirty="0">
                <a:latin typeface="Times New Roman" panose="02020603050405020304" pitchFamily="18" charset="0"/>
                <a:cs typeface="Times New Roman" panose="02020603050405020304" pitchFamily="18" charset="0"/>
              </a:rPr>
              <a:t> mic </a:t>
            </a:r>
            <a:r>
              <a:rPr lang="en-US" sz="2000" dirty="0" err="1">
                <a:latin typeface="Times New Roman" panose="02020603050405020304" pitchFamily="18" charset="0"/>
                <a:cs typeface="Times New Roman" panose="02020603050405020304" pitchFamily="18" charset="0"/>
              </a:rPr>
              <a:t>preț</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pentru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comunitate</a:t>
            </a:r>
            <a:r>
              <a:rPr lang="en-US" sz="2000" dirty="0">
                <a:latin typeface="Times New Roman" panose="02020603050405020304" pitchFamily="18" charset="0"/>
                <a:cs typeface="Times New Roman" panose="02020603050405020304" pitchFamily="18" charset="0"/>
              </a:rPr>
              <a:t>.</a:t>
            </a:r>
          </a:p>
        </p:txBody>
      </p:sp>
    </p:spTree>
    <p:extLst>
      <p:ext uri="{BB962C8B-B14F-4D97-AF65-F5344CB8AC3E}">
        <p14:creationId xmlns:p14="http://schemas.microsoft.com/office/powerpoint/2010/main" val="285161869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50614" y="2098767"/>
            <a:ext cx="10293790" cy="3675017"/>
          </a:xfrm>
        </p:spPr>
        <p:txBody>
          <a:bodyPr>
            <a:noAutofit/>
          </a:bodyPr>
          <a:lstStyle/>
          <a:p>
            <a:pPr algn="l"/>
            <a:r>
              <a:rPr lang="ro-RO" sz="2000" dirty="0" smtClean="0">
                <a:solidFill>
                  <a:prstClr val="black"/>
                </a:solidFill>
                <a:latin typeface="Times New Roman" panose="02020603050405020304" pitchFamily="18" charset="0"/>
                <a:cs typeface="Times New Roman" panose="02020603050405020304" pitchFamily="18" charset="0"/>
              </a:rPr>
              <a:t>Responsabilitatea </a:t>
            </a:r>
            <a:r>
              <a:rPr lang="ro-RO" sz="2000" dirty="0">
                <a:solidFill>
                  <a:prstClr val="black"/>
                </a:solidFill>
                <a:latin typeface="Times New Roman" panose="02020603050405020304" pitchFamily="18" charset="0"/>
                <a:cs typeface="Times New Roman" panose="02020603050405020304" pitchFamily="18" charset="0"/>
              </a:rPr>
              <a:t>prestării unui serviciu public, definit ca SIEG, se atribuie printr-un </a:t>
            </a:r>
            <a:r>
              <a:rPr lang="ro-RO" sz="2000" dirty="0" smtClean="0">
                <a:solidFill>
                  <a:prstClr val="black"/>
                </a:solidFill>
                <a:latin typeface="Times New Roman" panose="02020603050405020304" pitchFamily="18" charset="0"/>
                <a:cs typeface="Times New Roman" panose="02020603050405020304" pitchFamily="18" charset="0"/>
              </a:rPr>
              <a:t>act </a:t>
            </a:r>
            <a:r>
              <a:rPr lang="ro-RO" sz="2000" dirty="0">
                <a:solidFill>
                  <a:prstClr val="black"/>
                </a:solidFill>
                <a:latin typeface="Times New Roman" panose="02020603050405020304" pitchFamily="18" charset="0"/>
                <a:cs typeface="Times New Roman" panose="02020603050405020304" pitchFamily="18" charset="0"/>
              </a:rPr>
              <a:t>care poate lua </a:t>
            </a:r>
            <a:r>
              <a:rPr lang="ro-RO" sz="2000" dirty="0" smtClean="0">
                <a:solidFill>
                  <a:prstClr val="black"/>
                </a:solidFill>
                <a:latin typeface="Times New Roman" panose="02020603050405020304" pitchFamily="18" charset="0"/>
                <a:cs typeface="Times New Roman" panose="02020603050405020304" pitchFamily="18" charset="0"/>
              </a:rPr>
              <a:t>forma:</a:t>
            </a:r>
            <a:br>
              <a:rPr lang="ro-RO" sz="2000" dirty="0" smtClean="0">
                <a:solidFill>
                  <a:prstClr val="black"/>
                </a:solidFill>
                <a:latin typeface="Times New Roman" panose="02020603050405020304" pitchFamily="18" charset="0"/>
                <a:cs typeface="Times New Roman" panose="02020603050405020304" pitchFamily="18" charset="0"/>
              </a:rPr>
            </a:br>
            <a:r>
              <a:rPr lang="ro-RO" sz="2000" b="1" dirty="0" smtClean="0">
                <a:latin typeface="Times New Roman" panose="02020603050405020304" pitchFamily="18" charset="0"/>
                <a:cs typeface="Times New Roman" panose="02020603050405020304" pitchFamily="18" charset="0"/>
              </a:rPr>
              <a:t/>
            </a:r>
            <a:br>
              <a:rPr lang="ro-RO" sz="2000" b="1" dirty="0" smtClean="0">
                <a:latin typeface="Times New Roman" panose="02020603050405020304" pitchFamily="18" charset="0"/>
                <a:cs typeface="Times New Roman" panose="02020603050405020304" pitchFamily="18" charset="0"/>
              </a:rPr>
            </a:br>
            <a:r>
              <a:rPr lang="ro-RO" sz="2000" b="1" dirty="0" smtClean="0">
                <a:latin typeface="Times New Roman" panose="02020603050405020304" pitchFamily="18" charset="0"/>
                <a:cs typeface="Times New Roman" panose="02020603050405020304" pitchFamily="18" charset="0"/>
              </a:rPr>
              <a:t>	- </a:t>
            </a:r>
            <a:r>
              <a:rPr lang="ro-RO" sz="2000" dirty="0" smtClean="0">
                <a:latin typeface="Times New Roman" panose="02020603050405020304" pitchFamily="18" charset="0"/>
                <a:cs typeface="Times New Roman" panose="02020603050405020304" pitchFamily="18" charset="0"/>
              </a:rPr>
              <a:t>unui instrument legislativ</a:t>
            </a:r>
            <a:br>
              <a:rPr lang="ro-RO" sz="2000" dirty="0" smtClean="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sau</a:t>
            </a:r>
            <a:br>
              <a:rPr lang="ro-RO" sz="2000" dirty="0" smtClean="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 a </a:t>
            </a:r>
            <a:r>
              <a:rPr lang="ro-RO" sz="2000" dirty="0" smtClean="0">
                <a:solidFill>
                  <a:prstClr val="black"/>
                </a:solidFill>
                <a:latin typeface="Times New Roman" panose="02020603050405020304" pitchFamily="18" charset="0"/>
                <a:cs typeface="Times New Roman" panose="02020603050405020304" pitchFamily="18" charset="0"/>
              </a:rPr>
              <a:t>unui instrument normativ</a:t>
            </a:r>
            <a:br>
              <a:rPr lang="ro-RO" sz="2000" dirty="0" smtClean="0">
                <a:solidFill>
                  <a:prstClr val="black"/>
                </a:solidFill>
                <a:latin typeface="Times New Roman" panose="02020603050405020304" pitchFamily="18" charset="0"/>
                <a:cs typeface="Times New Roman" panose="02020603050405020304" pitchFamily="18" charset="0"/>
              </a:rPr>
            </a:br>
            <a:r>
              <a:rPr lang="ro-RO" sz="2000" dirty="0" smtClean="0">
                <a:solidFill>
                  <a:prstClr val="black"/>
                </a:solidFill>
                <a:latin typeface="Times New Roman" panose="02020603050405020304" pitchFamily="18" charset="0"/>
                <a:cs typeface="Times New Roman" panose="02020603050405020304" pitchFamily="18" charset="0"/>
              </a:rPr>
              <a:t>		sau</a:t>
            </a:r>
            <a:br>
              <a:rPr lang="ro-RO" sz="2000" dirty="0" smtClean="0">
                <a:solidFill>
                  <a:prstClr val="black"/>
                </a:solidFill>
                <a:latin typeface="Times New Roman" panose="02020603050405020304" pitchFamily="18" charset="0"/>
                <a:cs typeface="Times New Roman" panose="02020603050405020304" pitchFamily="18" charset="0"/>
              </a:rPr>
            </a:br>
            <a:r>
              <a:rPr lang="ro-RO" sz="2000" dirty="0" smtClean="0">
                <a:solidFill>
                  <a:prstClr val="black"/>
                </a:solidFill>
                <a:latin typeface="Times New Roman" panose="02020603050405020304" pitchFamily="18" charset="0"/>
                <a:cs typeface="Times New Roman" panose="02020603050405020304" pitchFamily="18" charset="0"/>
              </a:rPr>
              <a:t>	- a </a:t>
            </a:r>
            <a:r>
              <a:rPr lang="ro-RO" sz="2000" dirty="0" smtClean="0">
                <a:latin typeface="Times New Roman" panose="02020603050405020304" pitchFamily="18" charset="0"/>
                <a:cs typeface="Times New Roman" panose="02020603050405020304" pitchFamily="18" charset="0"/>
              </a:rPr>
              <a:t>unui contract.</a:t>
            </a:r>
            <a:br>
              <a:rPr lang="ro-RO" sz="2000" dirty="0" smtClean="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b="1" dirty="0" smtClean="0">
                <a:solidFill>
                  <a:prstClr val="black"/>
                </a:solidFill>
                <a:latin typeface="Times New Roman" panose="02020603050405020304" pitchFamily="18" charset="0"/>
                <a:ea typeface="+mn-ea"/>
                <a:cs typeface="Times New Roman" panose="02020603050405020304" pitchFamily="18" charset="0"/>
              </a:rPr>
              <a:t>Indiferent de forma sa, actul de atribuire a responsabilităţii prestării unui 	SIEG trebuie să conţină o serie de elemente obligatorii din punctul de vedere al reglementărilor în domeniul concurenţei, inclusiv al ajutorului de stat.</a:t>
            </a:r>
            <a:r>
              <a:rPr lang="en-US" sz="2000" b="1" dirty="0">
                <a:solidFill>
                  <a:prstClr val="black"/>
                </a:solidFill>
                <a:latin typeface="Times New Roman" panose="02020603050405020304" pitchFamily="18" charset="0"/>
                <a:ea typeface="+mn-ea"/>
                <a:cs typeface="Times New Roman" panose="02020603050405020304" pitchFamily="18" charset="0"/>
              </a:rPr>
              <a:t/>
            </a:r>
            <a:br>
              <a:rPr lang="en-US" sz="2000" b="1" dirty="0">
                <a:solidFill>
                  <a:prstClr val="black"/>
                </a:solidFill>
                <a:latin typeface="Times New Roman" panose="02020603050405020304" pitchFamily="18" charset="0"/>
                <a:ea typeface="+mn-ea"/>
                <a:cs typeface="Times New Roman" panose="02020603050405020304" pitchFamily="18" charset="0"/>
              </a:rPr>
            </a:br>
            <a:endParaRPr lang="en-US" sz="2000" b="1" dirty="0">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a:xfrm>
            <a:off x="950614" y="644436"/>
            <a:ext cx="10293790" cy="1018902"/>
          </a:xfrm>
        </p:spPr>
        <p:txBody>
          <a:bodyPr>
            <a:normAutofit fontScale="85000" lnSpcReduction="20000"/>
          </a:bodyPr>
          <a:lstStyle/>
          <a:p>
            <a:pPr lvl="2" algn="just"/>
            <a:endParaRPr lang="ro-RO" sz="3200" dirty="0" smtClean="0">
              <a:latin typeface="Times New Roman" panose="02020603050405020304" pitchFamily="18" charset="0"/>
              <a:cs typeface="Times New Roman" panose="02020603050405020304" pitchFamily="18" charset="0"/>
            </a:endParaRPr>
          </a:p>
          <a:p>
            <a:pPr marL="0" lvl="2"/>
            <a:r>
              <a:rPr lang="ro-RO" sz="3600" b="1" dirty="0" smtClean="0">
                <a:latin typeface="Times New Roman" panose="02020603050405020304" pitchFamily="18" charset="0"/>
                <a:cs typeface="Times New Roman" panose="02020603050405020304" pitchFamily="18" charset="0"/>
              </a:rPr>
              <a:t>Actul de atribuire a prestării unui SIEG</a:t>
            </a:r>
          </a:p>
          <a:p>
            <a:pPr lvl="2" algn="just"/>
            <a:r>
              <a:rPr lang="ro-RO" sz="2000" dirty="0" smtClean="0">
                <a:latin typeface="Times New Roman" panose="02020603050405020304" pitchFamily="18" charset="0"/>
                <a:cs typeface="Times New Roman" panose="02020603050405020304" pitchFamily="18" charset="0"/>
              </a:rPr>
              <a:t>										</a:t>
            </a:r>
          </a:p>
          <a:p>
            <a:pPr lvl="1" algn="just"/>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684969527"/>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50614" y="1469594"/>
            <a:ext cx="10293789" cy="1018903"/>
          </a:xfrm>
        </p:spPr>
        <p:txBody>
          <a:bodyPr>
            <a:normAutofit/>
          </a:bodyPr>
          <a:lstStyle/>
          <a:p>
            <a:pPr algn="just"/>
            <a:r>
              <a:rPr lang="ro-RO" sz="2000" b="1" dirty="0" smtClean="0">
                <a:latin typeface="Times New Roman" panose="02020603050405020304" pitchFamily="18" charset="0"/>
                <a:cs typeface="Times New Roman" panose="02020603050405020304" pitchFamily="18" charset="0"/>
              </a:rPr>
              <a:t>Ac</a:t>
            </a:r>
            <a:r>
              <a:rPr lang="en-US" sz="2000" b="1" dirty="0" err="1" smtClean="0">
                <a:latin typeface="Times New Roman" panose="02020603050405020304" pitchFamily="18" charset="0"/>
                <a:cs typeface="Times New Roman" panose="02020603050405020304" pitchFamily="18" charset="0"/>
              </a:rPr>
              <a:t>tul</a:t>
            </a:r>
            <a:r>
              <a:rPr lang="en-US" sz="2000" b="1" dirty="0" smtClean="0">
                <a:latin typeface="Times New Roman" panose="02020603050405020304" pitchFamily="18" charset="0"/>
                <a:cs typeface="Times New Roman" panose="02020603050405020304" pitchFamily="18" charset="0"/>
              </a:rPr>
              <a:t> </a:t>
            </a:r>
            <a:r>
              <a:rPr lang="en-US" sz="2000" b="1" dirty="0">
                <a:latin typeface="Times New Roman" panose="02020603050405020304" pitchFamily="18" charset="0"/>
                <a:cs typeface="Times New Roman" panose="02020603050405020304" pitchFamily="18" charset="0"/>
              </a:rPr>
              <a:t>de </a:t>
            </a:r>
            <a:r>
              <a:rPr lang="en-US" sz="2000" b="1" dirty="0" err="1">
                <a:latin typeface="Times New Roman" panose="02020603050405020304" pitchFamily="18" charset="0"/>
                <a:cs typeface="Times New Roman" panose="02020603050405020304" pitchFamily="18" charset="0"/>
              </a:rPr>
              <a:t>atribuire</a:t>
            </a:r>
            <a:r>
              <a:rPr lang="en-US" sz="2000" b="1" dirty="0">
                <a:latin typeface="Times New Roman" panose="02020603050405020304" pitchFamily="18" charset="0"/>
                <a:cs typeface="Times New Roman" panose="02020603050405020304" pitchFamily="18" charset="0"/>
              </a:rPr>
              <a:t> </a:t>
            </a:r>
            <a:r>
              <a:rPr lang="ro-RO" sz="2000" b="1" dirty="0" smtClean="0">
                <a:latin typeface="Times New Roman" panose="02020603050405020304" pitchFamily="18" charset="0"/>
                <a:cs typeface="Times New Roman" panose="02020603050405020304" pitchFamily="18" charset="0"/>
              </a:rPr>
              <a:t>a unui serviciu public trebuie să cuprindă, cel puţin următoarele elemente:</a:t>
            </a:r>
            <a:endParaRPr lang="en-US" sz="2000" b="1" dirty="0">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a:xfrm>
            <a:off x="950614" y="3014545"/>
            <a:ext cx="10293790" cy="2870207"/>
          </a:xfrm>
        </p:spPr>
        <p:txBody>
          <a:bodyPr>
            <a:normAutofit/>
          </a:bodyPr>
          <a:lstStyle/>
          <a:p>
            <a:pPr marL="514350" indent="-514350" algn="just">
              <a:buAutoNum type="romanUcParenBoth"/>
            </a:pPr>
            <a:r>
              <a:rPr lang="ro-RO" sz="2000" dirty="0" smtClean="0">
                <a:latin typeface="Times New Roman" panose="02020603050405020304" pitchFamily="18" charset="0"/>
                <a:cs typeface="Times New Roman" panose="02020603050405020304" pitchFamily="18" charset="0"/>
              </a:rPr>
              <a:t>Natura şi durata obligaţiilor de serviciu public;</a:t>
            </a:r>
          </a:p>
          <a:p>
            <a:pPr marL="514350" indent="-514350" algn="just">
              <a:buAutoNum type="romanUcParenBoth"/>
            </a:pPr>
            <a:r>
              <a:rPr lang="pt-BR" sz="2000" dirty="0" smtClean="0">
                <a:latin typeface="Times New Roman" panose="02020603050405020304" pitchFamily="18" charset="0"/>
                <a:cs typeface="Times New Roman" panose="02020603050405020304" pitchFamily="18" charset="0"/>
              </a:rPr>
              <a:t>Întreprinderea  </a:t>
            </a:r>
            <a:r>
              <a:rPr lang="pt-BR" sz="2000" dirty="0">
                <a:latin typeface="Times New Roman" panose="02020603050405020304" pitchFamily="18" charset="0"/>
                <a:cs typeface="Times New Roman" panose="02020603050405020304" pitchFamily="18" charset="0"/>
              </a:rPr>
              <a:t>şi, dacă este cazul, teritoriul în </a:t>
            </a:r>
            <a:r>
              <a:rPr lang="pt-BR" sz="2000" dirty="0" smtClean="0">
                <a:latin typeface="Times New Roman" panose="02020603050405020304" pitchFamily="18" charset="0"/>
                <a:cs typeface="Times New Roman" panose="02020603050405020304" pitchFamily="18" charset="0"/>
              </a:rPr>
              <a:t>cauză</a:t>
            </a:r>
            <a:r>
              <a:rPr lang="ro-RO" sz="2000" dirty="0" smtClean="0">
                <a:latin typeface="Times New Roman" panose="02020603050405020304" pitchFamily="18" charset="0"/>
                <a:cs typeface="Times New Roman" panose="02020603050405020304" pitchFamily="18" charset="0"/>
              </a:rPr>
              <a:t>;</a:t>
            </a:r>
          </a:p>
          <a:p>
            <a:pPr marL="514350" indent="-514350" algn="just">
              <a:buAutoNum type="romanUcParenBoth"/>
            </a:pPr>
            <a:r>
              <a:rPr lang="it-IT" sz="2000" dirty="0">
                <a:latin typeface="Times New Roman" panose="02020603050405020304" pitchFamily="18" charset="0"/>
                <a:cs typeface="Times New Roman" panose="02020603050405020304" pitchFamily="18" charset="0"/>
              </a:rPr>
              <a:t>Natura oricăror drepturi exclusive sau speciale acordate operatorului </a:t>
            </a:r>
            <a:r>
              <a:rPr lang="it-IT" sz="2000" dirty="0" smtClean="0">
                <a:latin typeface="Times New Roman" panose="02020603050405020304" pitchFamily="18" charset="0"/>
                <a:cs typeface="Times New Roman" panose="02020603050405020304" pitchFamily="18" charset="0"/>
              </a:rPr>
              <a:t>serviciului</a:t>
            </a:r>
            <a:r>
              <a:rPr lang="ro-RO" sz="2000" dirty="0" smtClean="0">
                <a:latin typeface="Times New Roman" panose="02020603050405020304" pitchFamily="18" charset="0"/>
                <a:cs typeface="Times New Roman" panose="02020603050405020304" pitchFamily="18" charset="0"/>
              </a:rPr>
              <a:t>;</a:t>
            </a:r>
          </a:p>
          <a:p>
            <a:pPr marL="514350" indent="-514350" algn="just">
              <a:buAutoNum type="romanUcParenBoth"/>
            </a:pPr>
            <a:r>
              <a:rPr lang="ro-RO" sz="2000" dirty="0" smtClean="0">
                <a:latin typeface="Times New Roman" panose="02020603050405020304" pitchFamily="18" charset="0"/>
                <a:cs typeface="Times New Roman" panose="02020603050405020304" pitchFamily="18" charset="0"/>
              </a:rPr>
              <a:t>C</a:t>
            </a:r>
            <a:r>
              <a:rPr lang="pt-BR" sz="2000" dirty="0" smtClean="0">
                <a:latin typeface="Times New Roman" panose="02020603050405020304" pitchFamily="18" charset="0"/>
                <a:cs typeface="Times New Roman" panose="02020603050405020304" pitchFamily="18" charset="0"/>
              </a:rPr>
              <a:t>ompensa</a:t>
            </a:r>
            <a:r>
              <a:rPr lang="ro-RO" sz="2000" dirty="0" smtClean="0">
                <a:latin typeface="Times New Roman" panose="02020603050405020304" pitchFamily="18" charset="0"/>
                <a:cs typeface="Times New Roman" panose="02020603050405020304" pitchFamily="18" charset="0"/>
              </a:rPr>
              <a:t>ţia pentru </a:t>
            </a:r>
            <a:r>
              <a:rPr lang="pt-BR" sz="2000" dirty="0" smtClean="0">
                <a:latin typeface="Times New Roman" panose="02020603050405020304" pitchFamily="18" charset="0"/>
                <a:cs typeface="Times New Roman" panose="02020603050405020304" pitchFamily="18" charset="0"/>
              </a:rPr>
              <a:t>prestarea</a:t>
            </a:r>
            <a:r>
              <a:rPr lang="ro-RO" sz="2000" dirty="0" smtClean="0">
                <a:latin typeface="Times New Roman" panose="02020603050405020304" pitchFamily="18" charset="0"/>
                <a:cs typeface="Times New Roman" panose="02020603050405020304" pitchFamily="18" charset="0"/>
              </a:rPr>
              <a:t> obligaţiei de</a:t>
            </a:r>
            <a:r>
              <a:rPr lang="pt-BR" sz="2000" dirty="0" smtClean="0">
                <a:latin typeface="Times New Roman" panose="02020603050405020304" pitchFamily="18" charset="0"/>
                <a:cs typeface="Times New Roman" panose="02020603050405020304" pitchFamily="18" charset="0"/>
              </a:rPr>
              <a:t> serviciu public</a:t>
            </a:r>
            <a:r>
              <a:rPr lang="ro-RO" sz="2000" dirty="0">
                <a:latin typeface="Times New Roman" panose="02020603050405020304" pitchFamily="18" charset="0"/>
                <a:cs typeface="Times New Roman" panose="02020603050405020304" pitchFamily="18" charset="0"/>
              </a:rPr>
              <a:t> (</a:t>
            </a:r>
            <a:r>
              <a:rPr lang="ro-RO" sz="2000" dirty="0" smtClean="0">
                <a:latin typeface="Times New Roman" panose="02020603050405020304" pitchFamily="18" charset="0"/>
                <a:cs typeface="Times New Roman" panose="02020603050405020304" pitchFamily="18" charset="0"/>
              </a:rPr>
              <a:t>parametri </a:t>
            </a:r>
            <a:r>
              <a:rPr lang="ro-RO" sz="2000" dirty="0">
                <a:latin typeface="Times New Roman" panose="02020603050405020304" pitchFamily="18" charset="0"/>
                <a:cs typeface="Times New Roman" panose="02020603050405020304" pitchFamily="18" charset="0"/>
              </a:rPr>
              <a:t>de calcul, control şi </a:t>
            </a:r>
            <a:r>
              <a:rPr lang="ro-RO" sz="2000" dirty="0" smtClean="0">
                <a:latin typeface="Times New Roman" panose="02020603050405020304" pitchFamily="18" charset="0"/>
                <a:cs typeface="Times New Roman" panose="02020603050405020304" pitchFamily="18" charset="0"/>
              </a:rPr>
              <a:t>revizuire);</a:t>
            </a:r>
          </a:p>
          <a:p>
            <a:pPr marL="514350" indent="-514350" algn="just">
              <a:buAutoNum type="romanUcParenBoth"/>
            </a:pPr>
            <a:r>
              <a:rPr lang="fr-FR" sz="2000" dirty="0" err="1" smtClean="0">
                <a:latin typeface="Times New Roman" panose="02020603050405020304" pitchFamily="18" charset="0"/>
                <a:cs typeface="Times New Roman" panose="02020603050405020304" pitchFamily="18" charset="0"/>
              </a:rPr>
              <a:t>Stimulente</a:t>
            </a:r>
            <a:r>
              <a:rPr lang="fr-FR" sz="2000" dirty="0" smtClean="0">
                <a:latin typeface="Times New Roman" panose="02020603050405020304" pitchFamily="18" charset="0"/>
                <a:cs typeface="Times New Roman" panose="02020603050405020304" pitchFamily="18" charset="0"/>
              </a:rPr>
              <a:t> </a:t>
            </a:r>
            <a:r>
              <a:rPr lang="fr-FR" sz="2000" dirty="0" err="1">
                <a:latin typeface="Times New Roman" panose="02020603050405020304" pitchFamily="18" charset="0"/>
                <a:cs typeface="Times New Roman" panose="02020603050405020304" pitchFamily="18" charset="0"/>
              </a:rPr>
              <a:t>în</a:t>
            </a:r>
            <a:r>
              <a:rPr lang="fr-FR" sz="2000" dirty="0">
                <a:latin typeface="Times New Roman" panose="02020603050405020304" pitchFamily="18" charset="0"/>
                <a:cs typeface="Times New Roman" panose="02020603050405020304" pitchFamily="18" charset="0"/>
              </a:rPr>
              <a:t> </a:t>
            </a:r>
            <a:r>
              <a:rPr lang="fr-FR" sz="2000" dirty="0" err="1">
                <a:latin typeface="Times New Roman" panose="02020603050405020304" pitchFamily="18" charset="0"/>
                <a:cs typeface="Times New Roman" panose="02020603050405020304" pitchFamily="18" charset="0"/>
              </a:rPr>
              <a:t>ceea</a:t>
            </a:r>
            <a:r>
              <a:rPr lang="fr-FR" sz="2000" dirty="0">
                <a:latin typeface="Times New Roman" panose="02020603050405020304" pitchFamily="18" charset="0"/>
                <a:cs typeface="Times New Roman" panose="02020603050405020304" pitchFamily="18" charset="0"/>
              </a:rPr>
              <a:t> ce </a:t>
            </a:r>
            <a:r>
              <a:rPr lang="fr-FR" sz="2000" dirty="0" err="1">
                <a:latin typeface="Times New Roman" panose="02020603050405020304" pitchFamily="18" charset="0"/>
                <a:cs typeface="Times New Roman" panose="02020603050405020304" pitchFamily="18" charset="0"/>
              </a:rPr>
              <a:t>priveşte</a:t>
            </a:r>
            <a:r>
              <a:rPr lang="fr-FR" sz="2000" dirty="0">
                <a:latin typeface="Times New Roman" panose="02020603050405020304" pitchFamily="18" charset="0"/>
                <a:cs typeface="Times New Roman" panose="02020603050405020304" pitchFamily="18" charset="0"/>
              </a:rPr>
              <a:t> </a:t>
            </a:r>
            <a:r>
              <a:rPr lang="fr-FR" sz="2000" dirty="0" err="1" smtClean="0">
                <a:latin typeface="Times New Roman" panose="02020603050405020304" pitchFamily="18" charset="0"/>
                <a:cs typeface="Times New Roman" panose="02020603050405020304" pitchFamily="18" charset="0"/>
              </a:rPr>
              <a:t>eficienţa</a:t>
            </a:r>
            <a:r>
              <a:rPr lang="ro-RO" sz="2000" dirty="0" smtClean="0">
                <a:latin typeface="Times New Roman" panose="02020603050405020304" pitchFamily="18" charset="0"/>
                <a:cs typeface="Times New Roman" panose="02020603050405020304" pitchFamily="18" charset="0"/>
              </a:rPr>
              <a:t>;</a:t>
            </a:r>
            <a:endParaRPr lang="fr-FR" sz="2000" dirty="0">
              <a:latin typeface="Times New Roman" panose="02020603050405020304" pitchFamily="18" charset="0"/>
              <a:cs typeface="Times New Roman" panose="02020603050405020304" pitchFamily="18" charset="0"/>
            </a:endParaRPr>
          </a:p>
          <a:p>
            <a:pPr marL="514350" indent="-514350" algn="just">
              <a:buAutoNum type="romanUcParenBoth"/>
            </a:pPr>
            <a:r>
              <a:rPr lang="ro-RO" sz="2000" dirty="0" smtClean="0">
                <a:latin typeface="Times New Roman" panose="02020603050405020304" pitchFamily="18" charset="0"/>
                <a:cs typeface="Times New Roman" panose="02020603050405020304" pitchFamily="18" charset="0"/>
              </a:rPr>
              <a:t> </a:t>
            </a:r>
            <a:r>
              <a:rPr lang="pt-BR" sz="2000" dirty="0" smtClean="0">
                <a:latin typeface="Times New Roman" panose="02020603050405020304" pitchFamily="18" charset="0"/>
                <a:cs typeface="Times New Roman" panose="02020603050405020304" pitchFamily="18" charset="0"/>
              </a:rPr>
              <a:t>Nivelul </a:t>
            </a:r>
            <a:r>
              <a:rPr lang="pt-BR" sz="2000" dirty="0">
                <a:latin typeface="Times New Roman" panose="02020603050405020304" pitchFamily="18" charset="0"/>
                <a:cs typeface="Times New Roman" panose="02020603050405020304" pitchFamily="18" charset="0"/>
              </a:rPr>
              <a:t>redevenţei sau a altor </a:t>
            </a:r>
            <a:r>
              <a:rPr lang="pt-BR" sz="2000" dirty="0" smtClean="0">
                <a:latin typeface="Times New Roman" panose="02020603050405020304" pitchFamily="18" charset="0"/>
                <a:cs typeface="Times New Roman" panose="02020603050405020304" pitchFamily="18" charset="0"/>
              </a:rPr>
              <a:t>obligaţii</a:t>
            </a:r>
            <a:r>
              <a:rPr lang="ro-RO" sz="2000" dirty="0" smtClean="0">
                <a:latin typeface="Times New Roman" panose="02020603050405020304" pitchFamily="18" charset="0"/>
                <a:cs typeface="Times New Roman" panose="02020603050405020304" pitchFamily="18" charset="0"/>
              </a:rPr>
              <a:t>.</a:t>
            </a:r>
            <a:endParaRPr lang="en-US" sz="2000" b="1" dirty="0">
              <a:latin typeface="Times New Roman" panose="02020603050405020304" pitchFamily="18" charset="0"/>
              <a:cs typeface="Times New Roman" panose="02020603050405020304" pitchFamily="18" charset="0"/>
            </a:endParaRPr>
          </a:p>
        </p:txBody>
      </p:sp>
      <p:sp>
        <p:nvSpPr>
          <p:cNvPr id="4" name="Subtitle 2"/>
          <p:cNvSpPr txBox="1">
            <a:spLocks/>
          </p:cNvSpPr>
          <p:nvPr/>
        </p:nvSpPr>
        <p:spPr>
          <a:xfrm>
            <a:off x="950614" y="644436"/>
            <a:ext cx="10293790" cy="1018902"/>
          </a:xfrm>
          <a:prstGeom prst="rect">
            <a:avLst/>
          </a:prstGeom>
        </p:spPr>
        <p:txBody>
          <a:bodyPr vert="horz" lIns="91440" tIns="45720" rIns="91440" bIns="45720" rtlCol="0">
            <a:normAutofit fontScale="85000" lnSpcReduction="20000"/>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lvl="2" algn="just"/>
            <a:endParaRPr lang="ro-RO" sz="3200" smtClean="0">
              <a:latin typeface="Times New Roman" panose="02020603050405020304" pitchFamily="18" charset="0"/>
              <a:cs typeface="Times New Roman" panose="02020603050405020304" pitchFamily="18" charset="0"/>
            </a:endParaRPr>
          </a:p>
          <a:p>
            <a:pPr marL="0" lvl="2"/>
            <a:r>
              <a:rPr lang="ro-RO" sz="3600" b="1" smtClean="0">
                <a:latin typeface="Times New Roman" panose="02020603050405020304" pitchFamily="18" charset="0"/>
                <a:cs typeface="Times New Roman" panose="02020603050405020304" pitchFamily="18" charset="0"/>
              </a:rPr>
              <a:t>Actul de atribuire a prestării unui SIEG</a:t>
            </a:r>
          </a:p>
          <a:p>
            <a:pPr lvl="2" algn="just"/>
            <a:r>
              <a:rPr lang="ro-RO" sz="2000" smtClean="0">
                <a:latin typeface="Times New Roman" panose="02020603050405020304" pitchFamily="18" charset="0"/>
                <a:cs typeface="Times New Roman" panose="02020603050405020304" pitchFamily="18" charset="0"/>
              </a:rPr>
              <a:t>										</a:t>
            </a:r>
          </a:p>
          <a:p>
            <a:pPr lvl="1" algn="just"/>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723306542"/>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32507" y="383177"/>
            <a:ext cx="10302843" cy="1018903"/>
          </a:xfrm>
        </p:spPr>
        <p:txBody>
          <a:bodyPr>
            <a:normAutofit/>
          </a:bodyPr>
          <a:lstStyle/>
          <a:p>
            <a:r>
              <a:rPr lang="vi-VN" sz="2800" b="1" dirty="0">
                <a:cs typeface="Times New Roman" panose="02020603050405020304" pitchFamily="18" charset="0"/>
              </a:rPr>
              <a:t>Elementele obligatorii </a:t>
            </a:r>
            <a:r>
              <a:rPr lang="en-US" sz="2800" b="1" dirty="0">
                <a:latin typeface="Times New Roman" panose="02020603050405020304" pitchFamily="18" charset="0"/>
                <a:cs typeface="Times New Roman" panose="02020603050405020304" pitchFamily="18" charset="0"/>
              </a:rPr>
              <a:t>ale </a:t>
            </a:r>
            <a:r>
              <a:rPr lang="en-US" sz="2800" b="1" dirty="0" err="1">
                <a:latin typeface="Times New Roman" panose="02020603050405020304" pitchFamily="18" charset="0"/>
                <a:cs typeface="Times New Roman" panose="02020603050405020304" pitchFamily="18" charset="0"/>
              </a:rPr>
              <a:t>actului</a:t>
            </a:r>
            <a:r>
              <a:rPr lang="en-US" sz="2800" b="1" dirty="0">
                <a:latin typeface="Times New Roman" panose="02020603050405020304" pitchFamily="18" charset="0"/>
                <a:cs typeface="Times New Roman" panose="02020603050405020304" pitchFamily="18" charset="0"/>
              </a:rPr>
              <a:t> de </a:t>
            </a:r>
            <a:r>
              <a:rPr lang="en-US" sz="2800" b="1" dirty="0" err="1">
                <a:latin typeface="Times New Roman" panose="02020603050405020304" pitchFamily="18" charset="0"/>
                <a:cs typeface="Times New Roman" panose="02020603050405020304" pitchFamily="18" charset="0"/>
              </a:rPr>
              <a:t>atribuire</a:t>
            </a:r>
            <a:r>
              <a:rPr lang="en-US" sz="2800" b="1" dirty="0">
                <a:latin typeface="Times New Roman" panose="02020603050405020304" pitchFamily="18" charset="0"/>
                <a:cs typeface="Times New Roman" panose="02020603050405020304" pitchFamily="18" charset="0"/>
              </a:rPr>
              <a:t> </a:t>
            </a:r>
            <a:r>
              <a:rPr lang="vi-VN" sz="2800" b="1" dirty="0">
                <a:cs typeface="Times New Roman" panose="02020603050405020304" pitchFamily="18" charset="0"/>
              </a:rPr>
              <a:t>din perspectiva regulilor de </a:t>
            </a:r>
            <a:r>
              <a:rPr lang="vi-VN" sz="2800" b="1" dirty="0" smtClean="0">
                <a:cs typeface="Times New Roman" panose="02020603050405020304" pitchFamily="18" charset="0"/>
              </a:rPr>
              <a:t>concurenţă</a:t>
            </a:r>
            <a:r>
              <a:rPr lang="en-US" sz="2800" b="1" dirty="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a:t>
            </a:r>
            <a:r>
              <a:rPr lang="ro-RO" sz="2800" b="1" dirty="0">
                <a:latin typeface="Times New Roman" panose="02020603050405020304" pitchFamily="18" charset="0"/>
                <a:cs typeface="Times New Roman" panose="02020603050405020304" pitchFamily="18" charset="0"/>
              </a:rPr>
              <a:t>de stat</a:t>
            </a:r>
            <a:endParaRPr lang="en-US" sz="2000" b="1" dirty="0">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a:xfrm>
            <a:off x="932507" y="1741714"/>
            <a:ext cx="10366218" cy="4476206"/>
          </a:xfrm>
        </p:spPr>
        <p:txBody>
          <a:bodyPr>
            <a:normAutofit fontScale="92500" lnSpcReduction="20000"/>
          </a:bodyPr>
          <a:lstStyle/>
          <a:p>
            <a:pPr marL="514350" indent="-514350" algn="just">
              <a:buAutoNum type="romanUcParenBoth"/>
            </a:pPr>
            <a:r>
              <a:rPr lang="ro-RO" sz="2000" b="1" dirty="0" smtClean="0">
                <a:latin typeface="Times New Roman" panose="02020603050405020304" pitchFamily="18" charset="0"/>
                <a:cs typeface="Times New Roman" panose="02020603050405020304" pitchFamily="18" charset="0"/>
              </a:rPr>
              <a:t>Natura şi durata obligaţiilor de serviciu public:</a:t>
            </a:r>
          </a:p>
          <a:p>
            <a:pPr algn="just"/>
            <a:endParaRPr lang="ro-RO" sz="2000" b="1"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Perioada de valabilitate a actului de atribuire </a:t>
            </a:r>
            <a:r>
              <a:rPr lang="ro-RO" sz="2000" dirty="0">
                <a:latin typeface="Times New Roman" panose="02020603050405020304" pitchFamily="18" charset="0"/>
                <a:cs typeface="Times New Roman" panose="02020603050405020304" pitchFamily="18" charset="0"/>
              </a:rPr>
              <a:t>este </a:t>
            </a:r>
            <a:r>
              <a:rPr lang="ro-RO" sz="2000" dirty="0" smtClean="0">
                <a:latin typeface="Times New Roman" panose="02020603050405020304" pitchFamily="18" charset="0"/>
                <a:cs typeface="Times New Roman" panose="02020603050405020304" pitchFamily="18" charset="0"/>
              </a:rPr>
              <a:t>limitată, trebuie să fie justificată pe baza unor criterii obiective, </a:t>
            </a:r>
            <a:r>
              <a:rPr lang="ro-RO" sz="2000" dirty="0">
                <a:latin typeface="Times New Roman" panose="02020603050405020304" pitchFamily="18" charset="0"/>
                <a:cs typeface="Times New Roman" panose="02020603050405020304" pitchFamily="18" charset="0"/>
              </a:rPr>
              <a:t>şi nu trebuie să depăşească perioada necesară pentru amortizarea </a:t>
            </a:r>
            <a:r>
              <a:rPr lang="ro-RO" sz="2000" dirty="0" smtClean="0">
                <a:latin typeface="Times New Roman" panose="02020603050405020304" pitchFamily="18" charset="0"/>
                <a:cs typeface="Times New Roman" panose="02020603050405020304" pitchFamily="18" charset="0"/>
              </a:rPr>
              <a:t>investiţiilor necesare </a:t>
            </a:r>
            <a:r>
              <a:rPr lang="ro-RO" sz="2000" dirty="0">
                <a:latin typeface="Times New Roman" panose="02020603050405020304" pitchFamily="18" charset="0"/>
                <a:cs typeface="Times New Roman" panose="02020603050405020304" pitchFamily="18" charset="0"/>
              </a:rPr>
              <a:t>pentru prestarea </a:t>
            </a:r>
            <a:r>
              <a:rPr lang="ro-RO" sz="2000" dirty="0" smtClean="0">
                <a:latin typeface="Times New Roman" panose="02020603050405020304" pitchFamily="18" charset="0"/>
                <a:cs typeface="Times New Roman" panose="02020603050405020304" pitchFamily="18" charset="0"/>
              </a:rPr>
              <a:t>SIEG, </a:t>
            </a:r>
            <a:r>
              <a:rPr lang="ro-RO" sz="2000" dirty="0">
                <a:latin typeface="Times New Roman" panose="02020603050405020304" pitchFamily="18" charset="0"/>
                <a:cs typeface="Times New Roman" panose="02020603050405020304" pitchFamily="18" charset="0"/>
              </a:rPr>
              <a:t>realizate de </a:t>
            </a:r>
            <a:r>
              <a:rPr lang="ro-RO" sz="2000" dirty="0" smtClean="0">
                <a:latin typeface="Times New Roman" panose="02020603050405020304" pitchFamily="18" charset="0"/>
                <a:cs typeface="Times New Roman" panose="02020603050405020304" pitchFamily="18" charset="0"/>
              </a:rPr>
              <a:t>operator, </a:t>
            </a:r>
            <a:r>
              <a:rPr lang="ro-RO" altLang="ro-RO" sz="2000" dirty="0">
                <a:latin typeface="Times New Roman" panose="02020603050405020304" pitchFamily="18" charset="0"/>
                <a:cs typeface="Times New Roman" panose="02020603050405020304" pitchFamily="18" charset="0"/>
              </a:rPr>
              <a:t>astfel încât să nu fie afectată concurenţa pe </a:t>
            </a:r>
            <a:r>
              <a:rPr lang="ro-RO" altLang="ro-RO" sz="2000" dirty="0" smtClean="0">
                <a:latin typeface="Times New Roman" panose="02020603050405020304" pitchFamily="18" charset="0"/>
                <a:cs typeface="Times New Roman" panose="02020603050405020304" pitchFamily="18" charset="0"/>
              </a:rPr>
              <a:t>piaţă;</a:t>
            </a:r>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Contractul de delegare trebuie să cuprindă menţiuni clare cu privire la condiţiile în care acesta poate fi prelungit. În general, conform reglementărilor europene, durata contractului de delegare nu trebuie să depăşească 10 ani;</a:t>
            </a: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Legea nr. 51/2006 prevede ca, pentru </a:t>
            </a:r>
            <a:r>
              <a:rPr lang="ro-RO" sz="2000" dirty="0">
                <a:latin typeface="Times New Roman" panose="02020603050405020304" pitchFamily="18" charset="0"/>
                <a:cs typeface="Times New Roman" panose="02020603050405020304" pitchFamily="18" charset="0"/>
              </a:rPr>
              <a:t>contractele de delegare a gestiunii a căror durată estimată este mai mare de 5 ani, aceasta </a:t>
            </a:r>
            <a:r>
              <a:rPr lang="ro-RO" sz="2000" dirty="0" smtClean="0">
                <a:latin typeface="Times New Roman" panose="02020603050405020304" pitchFamily="18" charset="0"/>
                <a:cs typeface="Times New Roman" panose="02020603050405020304" pitchFamily="18" charset="0"/>
              </a:rPr>
              <a:t>să se stabilească, </a:t>
            </a:r>
            <a:r>
              <a:rPr lang="ro-RO" sz="2000" dirty="0">
                <a:latin typeface="Times New Roman" panose="02020603050405020304" pitchFamily="18" charset="0"/>
                <a:cs typeface="Times New Roman" panose="02020603050405020304" pitchFamily="18" charset="0"/>
              </a:rPr>
              <a:t>după caz, în conformitate cu prevederile Legii nr. </a:t>
            </a:r>
            <a:r>
              <a:rPr lang="ro-RO" sz="2000" dirty="0" smtClean="0">
                <a:latin typeface="Times New Roman" panose="02020603050405020304" pitchFamily="18" charset="0"/>
                <a:cs typeface="Times New Roman" panose="02020603050405020304" pitchFamily="18" charset="0"/>
              </a:rPr>
              <a:t>98/2016 privind achiziţiile publice, </a:t>
            </a:r>
            <a:r>
              <a:rPr lang="ro-RO" sz="2000" dirty="0">
                <a:latin typeface="Times New Roman" panose="02020603050405020304" pitchFamily="18" charset="0"/>
                <a:cs typeface="Times New Roman" panose="02020603050405020304" pitchFamily="18" charset="0"/>
              </a:rPr>
              <a:t>ale Legii nr. </a:t>
            </a:r>
            <a:r>
              <a:rPr lang="ro-RO" sz="2000" dirty="0" smtClean="0">
                <a:latin typeface="Times New Roman" panose="02020603050405020304" pitchFamily="18" charset="0"/>
                <a:cs typeface="Times New Roman" panose="02020603050405020304" pitchFamily="18" charset="0"/>
              </a:rPr>
              <a:t>99/2016 privind achiziţiile sectoriale </a:t>
            </a:r>
            <a:r>
              <a:rPr lang="en-US" sz="2000" dirty="0" err="1" smtClean="0">
                <a:latin typeface="Times New Roman" panose="02020603050405020304" pitchFamily="18" charset="0"/>
                <a:cs typeface="Times New Roman" panose="02020603050405020304" pitchFamily="18" charset="0"/>
              </a:rPr>
              <a:t>sau</a:t>
            </a:r>
            <a:r>
              <a:rPr lang="en-US" sz="2000" dirty="0" smtClean="0">
                <a:latin typeface="Times New Roman" panose="02020603050405020304" pitchFamily="18" charset="0"/>
                <a:cs typeface="Times New Roman" panose="02020603050405020304" pitchFamily="18" charset="0"/>
              </a:rPr>
              <a:t> </a:t>
            </a:r>
            <a:r>
              <a:rPr lang="ro-RO" sz="2000" dirty="0" smtClean="0">
                <a:latin typeface="Times New Roman" panose="02020603050405020304" pitchFamily="18" charset="0"/>
                <a:cs typeface="Times New Roman" panose="02020603050405020304" pitchFamily="18" charset="0"/>
              </a:rPr>
              <a:t>ale </a:t>
            </a:r>
            <a:r>
              <a:rPr lang="ro-RO" sz="2000" dirty="0">
                <a:latin typeface="Times New Roman" panose="02020603050405020304" pitchFamily="18" charset="0"/>
                <a:cs typeface="Times New Roman" panose="02020603050405020304" pitchFamily="18" charset="0"/>
              </a:rPr>
              <a:t>Legii nr. </a:t>
            </a:r>
            <a:r>
              <a:rPr lang="ro-RO" sz="2000" dirty="0" smtClean="0">
                <a:latin typeface="Times New Roman" panose="02020603050405020304" pitchFamily="18" charset="0"/>
                <a:cs typeface="Times New Roman" panose="02020603050405020304" pitchFamily="18" charset="0"/>
              </a:rPr>
              <a:t>100/2016 privind </a:t>
            </a:r>
            <a:r>
              <a:rPr lang="ro-RO" sz="2000" dirty="0">
                <a:latin typeface="Times New Roman" panose="02020603050405020304" pitchFamily="18" charset="0"/>
                <a:cs typeface="Times New Roman" panose="02020603050405020304" pitchFamily="18" charset="0"/>
              </a:rPr>
              <a:t>concesiunile de lucrări şi concesiunile de </a:t>
            </a:r>
            <a:r>
              <a:rPr lang="ro-RO" sz="2000" dirty="0" smtClean="0">
                <a:latin typeface="Times New Roman" panose="02020603050405020304" pitchFamily="18" charset="0"/>
                <a:cs typeface="Times New Roman" panose="02020603050405020304" pitchFamily="18" charset="0"/>
              </a:rPr>
              <a:t>servicii, </a:t>
            </a:r>
            <a:r>
              <a:rPr lang="ro-RO" sz="2000" dirty="0">
                <a:latin typeface="Times New Roman" panose="02020603050405020304" pitchFamily="18" charset="0"/>
                <a:cs typeface="Times New Roman" panose="02020603050405020304" pitchFamily="18" charset="0"/>
              </a:rPr>
              <a:t>şi </a:t>
            </a:r>
            <a:r>
              <a:rPr lang="ro-RO" sz="2000" dirty="0" smtClean="0">
                <a:latin typeface="Times New Roman" panose="02020603050405020304" pitchFamily="18" charset="0"/>
                <a:cs typeface="Times New Roman" panose="02020603050405020304" pitchFamily="18" charset="0"/>
              </a:rPr>
              <a:t>să nu depăşească </a:t>
            </a:r>
            <a:r>
              <a:rPr lang="ro-RO" sz="2000" dirty="0">
                <a:latin typeface="Times New Roman" panose="02020603050405020304" pitchFamily="18" charset="0"/>
                <a:cs typeface="Times New Roman" panose="02020603050405020304" pitchFamily="18" charset="0"/>
              </a:rPr>
              <a:t>durata maximă necesară recuperării investiţiilor prevăzute în sarcina </a:t>
            </a:r>
            <a:r>
              <a:rPr lang="ro-RO" sz="2000" dirty="0" smtClean="0">
                <a:latin typeface="Times New Roman" panose="02020603050405020304" pitchFamily="18" charset="0"/>
                <a:cs typeface="Times New Roman" panose="02020603050405020304" pitchFamily="18" charset="0"/>
              </a:rPr>
              <a:t>operatorului </a:t>
            </a:r>
            <a:r>
              <a:rPr lang="ro-RO" sz="2000" dirty="0">
                <a:latin typeface="Times New Roman" panose="02020603050405020304" pitchFamily="18" charset="0"/>
                <a:cs typeface="Times New Roman" panose="02020603050405020304" pitchFamily="18" charset="0"/>
              </a:rPr>
              <a:t>prin contractul de </a:t>
            </a:r>
            <a:r>
              <a:rPr lang="ro-RO" sz="2000" dirty="0" smtClean="0">
                <a:latin typeface="Times New Roman" panose="02020603050405020304" pitchFamily="18" charset="0"/>
                <a:cs typeface="Times New Roman" panose="02020603050405020304" pitchFamily="18" charset="0"/>
              </a:rPr>
              <a:t>delegare;</a:t>
            </a: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În </a:t>
            </a:r>
            <a:r>
              <a:rPr lang="ro-RO" sz="2000" dirty="0">
                <a:latin typeface="Times New Roman" panose="02020603050405020304" pitchFamily="18" charset="0"/>
                <a:cs typeface="Times New Roman" panose="02020603050405020304" pitchFamily="18" charset="0"/>
              </a:rPr>
              <a:t>cazul gestiunii directe, autorităţile administraţiei publice </a:t>
            </a:r>
            <a:r>
              <a:rPr lang="ro-RO" sz="2000" dirty="0" smtClean="0">
                <a:latin typeface="Times New Roman" panose="02020603050405020304" pitchFamily="18" charset="0"/>
                <a:cs typeface="Times New Roman" panose="02020603050405020304" pitchFamily="18" charset="0"/>
              </a:rPr>
              <a:t>locale sunt </a:t>
            </a:r>
            <a:r>
              <a:rPr lang="ro-RO" sz="2000" dirty="0">
                <a:latin typeface="Times New Roman" panose="02020603050405020304" pitchFamily="18" charset="0"/>
                <a:cs typeface="Times New Roman" panose="02020603050405020304" pitchFamily="18" charset="0"/>
              </a:rPr>
              <a:t>obligate ca, periodic, respectiv o dată la 5 ani, să facă analize privind eficienţa economică a serviciului, respectiv să schimbe modalitatea de gestiune a serviciilor publice, după caz.</a:t>
            </a:r>
          </a:p>
          <a:p>
            <a:pPr marL="342900" indent="-342900" algn="just">
              <a:buFont typeface="Arial" panose="020B0604020202020204" pitchFamily="34" charset="0"/>
              <a:buChar char="•"/>
            </a:pPr>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endParaRPr lang="ro-RO" sz="22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endParaRPr lang="ro-RO" sz="22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endParaRPr lang="vi-VN" sz="2200" dirty="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endParaRPr lang="ro-RO" sz="2000" dirty="0" smtClean="0">
              <a:latin typeface="Times New Roman" panose="02020603050405020304" pitchFamily="18" charset="0"/>
              <a:cs typeface="Times New Roman" panose="02020603050405020304" pitchFamily="18" charset="0"/>
            </a:endParaRPr>
          </a:p>
          <a:p>
            <a:pPr algn="just"/>
            <a:endParaRPr lang="en-US"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808392089"/>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32508" y="1863633"/>
            <a:ext cx="10302842" cy="3796937"/>
          </a:xfrm>
        </p:spPr>
        <p:txBody>
          <a:bodyPr>
            <a:normAutofit/>
          </a:bodyPr>
          <a:lstStyle/>
          <a:p>
            <a:pPr algn="just"/>
            <a:r>
              <a:rPr lang="ro-RO" sz="2000" b="1" dirty="0" smtClean="0">
                <a:latin typeface="Times New Roman" panose="02020603050405020304" pitchFamily="18" charset="0"/>
                <a:cs typeface="Times New Roman" panose="02020603050405020304" pitchFamily="18" charset="0"/>
              </a:rPr>
              <a:t>(II) Întreprinderea  şi, dacă este cazul, teritoriul în cauză:</a:t>
            </a:r>
          </a:p>
          <a:p>
            <a:pPr algn="just"/>
            <a:endParaRPr lang="ro-RO" sz="2000" b="1"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Operatorul economic (întreprinderea) este </a:t>
            </a:r>
            <a:r>
              <a:rPr lang="en-US" sz="2000" dirty="0" err="1" smtClean="0">
                <a:latin typeface="Times New Roman" panose="02020603050405020304" pitchFamily="18" charset="0"/>
                <a:cs typeface="Times New Roman" panose="02020603050405020304" pitchFamily="18" charset="0"/>
              </a:rPr>
              <a:t>persoana</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juridică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română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străină</a:t>
            </a:r>
            <a:r>
              <a:rPr lang="en-US" sz="2000" dirty="0">
                <a:latin typeface="Times New Roman" panose="02020603050405020304" pitchFamily="18" charset="0"/>
                <a:cs typeface="Times New Roman" panose="02020603050405020304" pitchFamily="18" charset="0"/>
              </a:rPr>
              <a:t> care are </a:t>
            </a:r>
            <a:r>
              <a:rPr lang="en-US" sz="2000" dirty="0" err="1">
                <a:latin typeface="Times New Roman" panose="02020603050405020304" pitchFamily="18" charset="0"/>
                <a:cs typeface="Times New Roman" panose="02020603050405020304" pitchFamily="18" charset="0"/>
              </a:rPr>
              <a:t>competenţa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şi</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capacitatea</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recunoscute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prin</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licenţă</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de a </a:t>
            </a:r>
            <a:r>
              <a:rPr lang="en-US" sz="2000" dirty="0" err="1">
                <a:latin typeface="Times New Roman" panose="02020603050405020304" pitchFamily="18" charset="0"/>
                <a:cs typeface="Times New Roman" panose="02020603050405020304" pitchFamily="18" charset="0"/>
              </a:rPr>
              <a:t>presta</a:t>
            </a:r>
            <a:r>
              <a:rPr lang="en-US" sz="2000" dirty="0">
                <a:latin typeface="Times New Roman" panose="02020603050405020304" pitchFamily="18" charset="0"/>
                <a:cs typeface="Times New Roman" panose="02020603050405020304" pitchFamily="18" charset="0"/>
              </a:rPr>
              <a:t> integral </a:t>
            </a:r>
            <a:r>
              <a:rPr lang="en-US" sz="2000" dirty="0" err="1">
                <a:latin typeface="Times New Roman" panose="02020603050405020304" pitchFamily="18" charset="0"/>
                <a:cs typeface="Times New Roman" panose="02020603050405020304" pitchFamily="18" charset="0"/>
              </a:rPr>
              <a:t>activităţile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specifice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serviciului</a:t>
            </a:r>
            <a:r>
              <a:rPr lang="en-US" sz="2000" dirty="0">
                <a:latin typeface="Times New Roman" panose="02020603050405020304" pitchFamily="18" charset="0"/>
                <a:cs typeface="Times New Roman" panose="02020603050405020304" pitchFamily="18" charset="0"/>
              </a:rPr>
              <a:t> public de </a:t>
            </a:r>
            <a:r>
              <a:rPr lang="en-US" sz="2000" dirty="0" err="1">
                <a:latin typeface="Times New Roman" panose="02020603050405020304" pitchFamily="18" charset="0"/>
                <a:cs typeface="Times New Roman" panose="02020603050405020304" pitchFamily="18" charset="0"/>
              </a:rPr>
              <a:t>alimentare</a:t>
            </a:r>
            <a:r>
              <a:rPr lang="en-US" sz="2000" dirty="0">
                <a:latin typeface="Times New Roman" panose="02020603050405020304" pitchFamily="18" charset="0"/>
                <a:cs typeface="Times New Roman" panose="02020603050405020304" pitchFamily="18" charset="0"/>
              </a:rPr>
              <a:t> cu </a:t>
            </a:r>
            <a:r>
              <a:rPr lang="en-US" sz="2000" dirty="0" err="1">
                <a:latin typeface="Times New Roman" panose="02020603050405020304" pitchFamily="18" charset="0"/>
                <a:cs typeface="Times New Roman" panose="02020603050405020304" pitchFamily="18" charset="0"/>
              </a:rPr>
              <a:t>energie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sistem</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centralizat</a:t>
            </a:r>
            <a:r>
              <a:rPr lang="ro-RO" sz="2000" dirty="0">
                <a:latin typeface="Times New Roman" panose="02020603050405020304" pitchFamily="18" charset="0"/>
                <a:cs typeface="Times New Roman" panose="02020603050405020304" pitchFamily="18" charset="0"/>
              </a:rPr>
              <a:t>;</a:t>
            </a:r>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P</a:t>
            </a:r>
            <a:r>
              <a:rPr lang="en-US" sz="2000" dirty="0" err="1" smtClean="0">
                <a:latin typeface="Times New Roman" panose="02020603050405020304" pitchFamily="18" charset="0"/>
                <a:cs typeface="Times New Roman" panose="02020603050405020304" pitchFamily="18" charset="0"/>
              </a:rPr>
              <a:t>rin</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hotărârea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autorităţii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administraţiei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publice</a:t>
            </a:r>
            <a:r>
              <a:rPr lang="en-US" sz="2000" dirty="0">
                <a:latin typeface="Times New Roman" panose="02020603050405020304" pitchFamily="18" charset="0"/>
                <a:cs typeface="Times New Roman" panose="02020603050405020304" pitchFamily="18" charset="0"/>
              </a:rPr>
              <a:t> locale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 </a:t>
            </a:r>
            <a:r>
              <a:rPr lang="en-US" sz="2000" dirty="0" err="1">
                <a:latin typeface="Times New Roman" panose="02020603050405020304" pitchFamily="18" charset="0"/>
                <a:cs typeface="Times New Roman" panose="02020603050405020304" pitchFamily="18" charset="0"/>
              </a:rPr>
              <a:t>asociaţiei</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dezvoltare</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intercomunitar</a:t>
            </a:r>
            <a:r>
              <a:rPr lang="ro-RO" sz="2000" dirty="0" smtClean="0">
                <a:latin typeface="Times New Roman" panose="02020603050405020304" pitchFamily="18" charset="0"/>
                <a:cs typeface="Times New Roman" panose="02020603050405020304" pitchFamily="18" charset="0"/>
              </a:rPr>
              <a:t>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activitatea</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producere</a:t>
            </a:r>
            <a:r>
              <a:rPr lang="en-US" sz="2000" dirty="0">
                <a:latin typeface="Times New Roman" panose="02020603050405020304" pitchFamily="18" charset="0"/>
                <a:cs typeface="Times New Roman" panose="02020603050405020304" pitchFamily="18" charset="0"/>
              </a:rPr>
              <a:t> a </a:t>
            </a:r>
            <a:r>
              <a:rPr lang="en-US" sz="2000" dirty="0" err="1">
                <a:latin typeface="Times New Roman" panose="02020603050405020304" pitchFamily="18" charset="0"/>
                <a:cs typeface="Times New Roman" panose="02020603050405020304" pitchFamily="18" charset="0"/>
              </a:rPr>
              <a:t>energiei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poate</a:t>
            </a:r>
            <a:r>
              <a:rPr lang="en-US" sz="2000" dirty="0">
                <a:latin typeface="Times New Roman" panose="02020603050405020304" pitchFamily="18" charset="0"/>
                <a:cs typeface="Times New Roman" panose="02020603050405020304" pitchFamily="18" charset="0"/>
              </a:rPr>
              <a:t> fi </a:t>
            </a:r>
            <a:r>
              <a:rPr lang="en-US" sz="2000" dirty="0" err="1">
                <a:latin typeface="Times New Roman" panose="02020603050405020304" pitchFamily="18" charset="0"/>
                <a:cs typeface="Times New Roman" panose="02020603050405020304" pitchFamily="18" charset="0"/>
              </a:rPr>
              <a:t>prestată</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unul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mai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mulţi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operatori</a:t>
            </a:r>
            <a:r>
              <a:rPr lang="en-US" sz="2000" dirty="0">
                <a:latin typeface="Times New Roman" panose="02020603050405020304" pitchFamily="18" charset="0"/>
                <a:cs typeface="Times New Roman" panose="02020603050405020304" pitchFamily="18" charset="0"/>
              </a:rPr>
              <a:t>; </a:t>
            </a:r>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Actul de atribuire trebuie să precizeze </a:t>
            </a:r>
            <a:r>
              <a:rPr lang="it-IT" sz="2000" dirty="0" smtClean="0">
                <a:latin typeface="Times New Roman" panose="02020603050405020304" pitchFamily="18" charset="0"/>
                <a:cs typeface="Times New Roman" panose="02020603050405020304" pitchFamily="18" charset="0"/>
              </a:rPr>
              <a:t>aria </a:t>
            </a:r>
            <a:r>
              <a:rPr lang="ro-RO" sz="2000" dirty="0" smtClean="0">
                <a:latin typeface="Times New Roman" panose="02020603050405020304" pitchFamily="18" charset="0"/>
                <a:cs typeface="Times New Roman" panose="02020603050405020304" pitchFamily="18" charset="0"/>
              </a:rPr>
              <a:t>teritorială în</a:t>
            </a:r>
            <a:r>
              <a:rPr lang="it-IT" sz="2000" dirty="0" smtClean="0">
                <a:latin typeface="Times New Roman" panose="02020603050405020304" pitchFamily="18" charset="0"/>
                <a:cs typeface="Times New Roman" panose="02020603050405020304" pitchFamily="18" charset="0"/>
              </a:rPr>
              <a:t> care</a:t>
            </a:r>
            <a:r>
              <a:rPr lang="ro-RO" sz="2000" dirty="0" smtClean="0">
                <a:latin typeface="Times New Roman" panose="02020603050405020304" pitchFamily="18" charset="0"/>
                <a:cs typeface="Times New Roman" panose="02020603050405020304" pitchFamily="18" charset="0"/>
              </a:rPr>
              <a:t> operatorul trebuie să asigure furnizarea </a:t>
            </a:r>
            <a:r>
              <a:rPr lang="it-IT" sz="2000" dirty="0" smtClean="0">
                <a:latin typeface="Times New Roman" panose="02020603050405020304" pitchFamily="18" charset="0"/>
                <a:cs typeface="Times New Roman" panose="02020603050405020304" pitchFamily="18" charset="0"/>
              </a:rPr>
              <a:t>servici</a:t>
            </a:r>
            <a:r>
              <a:rPr lang="ro-RO" sz="2000" dirty="0" smtClean="0">
                <a:latin typeface="Times New Roman" panose="02020603050405020304" pitchFamily="18" charset="0"/>
                <a:cs typeface="Times New Roman" panose="02020603050405020304" pitchFamily="18" charset="0"/>
              </a:rPr>
              <a:t>ului </a:t>
            </a:r>
            <a:r>
              <a:rPr lang="it-IT" sz="2000" dirty="0" smtClean="0">
                <a:latin typeface="Times New Roman" panose="02020603050405020304" pitchFamily="18" charset="0"/>
                <a:cs typeface="Times New Roman" panose="02020603050405020304" pitchFamily="18" charset="0"/>
              </a:rPr>
              <a:t>public </a:t>
            </a:r>
            <a:r>
              <a:rPr lang="it-IT" sz="2000" dirty="0">
                <a:latin typeface="Times New Roman" panose="02020603050405020304" pitchFamily="18" charset="0"/>
                <a:cs typeface="Times New Roman" panose="02020603050405020304" pitchFamily="18" charset="0"/>
              </a:rPr>
              <a:t>de alimentare a populaţiei cu energie </a:t>
            </a:r>
            <a:r>
              <a:rPr lang="it-IT" sz="2000" dirty="0" smtClean="0">
                <a:latin typeface="Times New Roman" panose="02020603050405020304" pitchFamily="18" charset="0"/>
                <a:cs typeface="Times New Roman" panose="02020603050405020304" pitchFamily="18" charset="0"/>
              </a:rPr>
              <a:t>termică</a:t>
            </a:r>
            <a:r>
              <a:rPr lang="ro-RO" sz="2000" dirty="0" smtClean="0">
                <a:latin typeface="Times New Roman" panose="02020603050405020304" pitchFamily="18" charset="0"/>
                <a:cs typeface="Times New Roman" panose="02020603050405020304" pitchFamily="18" charset="0"/>
              </a:rPr>
              <a:t>.</a:t>
            </a:r>
            <a:endParaRPr lang="en-US" sz="2000" dirty="0">
              <a:latin typeface="Times New Roman" panose="02020603050405020304" pitchFamily="18" charset="0"/>
              <a:cs typeface="Times New Roman" panose="02020603050405020304" pitchFamily="18" charset="0"/>
            </a:endParaRPr>
          </a:p>
        </p:txBody>
      </p:sp>
      <p:sp>
        <p:nvSpPr>
          <p:cNvPr id="5" name="Title 1"/>
          <p:cNvSpPr>
            <a:spLocks noGrp="1"/>
          </p:cNvSpPr>
          <p:nvPr>
            <p:ph type="ctrTitle"/>
          </p:nvPr>
        </p:nvSpPr>
        <p:spPr>
          <a:xfrm>
            <a:off x="932507" y="383177"/>
            <a:ext cx="10302843" cy="1018903"/>
          </a:xfrm>
        </p:spPr>
        <p:txBody>
          <a:bodyPr>
            <a:normAutofit/>
          </a:bodyPr>
          <a:lstStyle/>
          <a:p>
            <a:r>
              <a:rPr lang="vi-VN" sz="2800" b="1" dirty="0">
                <a:cs typeface="Times New Roman" panose="02020603050405020304" pitchFamily="18" charset="0"/>
              </a:rPr>
              <a:t>Elementele obligatorii </a:t>
            </a:r>
            <a:r>
              <a:rPr lang="en-US" sz="2800" b="1" dirty="0">
                <a:latin typeface="Times New Roman" panose="02020603050405020304" pitchFamily="18" charset="0"/>
                <a:cs typeface="Times New Roman" panose="02020603050405020304" pitchFamily="18" charset="0"/>
              </a:rPr>
              <a:t>ale </a:t>
            </a:r>
            <a:r>
              <a:rPr lang="en-US" sz="2800" b="1" dirty="0" err="1">
                <a:latin typeface="Times New Roman" panose="02020603050405020304" pitchFamily="18" charset="0"/>
                <a:cs typeface="Times New Roman" panose="02020603050405020304" pitchFamily="18" charset="0"/>
              </a:rPr>
              <a:t>actului</a:t>
            </a:r>
            <a:r>
              <a:rPr lang="en-US" sz="2800" b="1" dirty="0">
                <a:latin typeface="Times New Roman" panose="02020603050405020304" pitchFamily="18" charset="0"/>
                <a:cs typeface="Times New Roman" panose="02020603050405020304" pitchFamily="18" charset="0"/>
              </a:rPr>
              <a:t> de </a:t>
            </a:r>
            <a:r>
              <a:rPr lang="en-US" sz="2800" b="1" dirty="0" err="1">
                <a:latin typeface="Times New Roman" panose="02020603050405020304" pitchFamily="18" charset="0"/>
                <a:cs typeface="Times New Roman" panose="02020603050405020304" pitchFamily="18" charset="0"/>
              </a:rPr>
              <a:t>atribuire</a:t>
            </a:r>
            <a:r>
              <a:rPr lang="en-US" sz="2800" b="1" dirty="0">
                <a:latin typeface="Times New Roman" panose="02020603050405020304" pitchFamily="18" charset="0"/>
                <a:cs typeface="Times New Roman" panose="02020603050405020304" pitchFamily="18" charset="0"/>
              </a:rPr>
              <a:t> </a:t>
            </a:r>
            <a:r>
              <a:rPr lang="vi-VN" sz="2800" b="1" dirty="0">
                <a:cs typeface="Times New Roman" panose="02020603050405020304" pitchFamily="18" charset="0"/>
              </a:rPr>
              <a:t>din perspectiva regulilor de </a:t>
            </a:r>
            <a:r>
              <a:rPr lang="vi-VN" sz="2800" b="1" dirty="0" smtClean="0">
                <a:cs typeface="Times New Roman" panose="02020603050405020304" pitchFamily="18" charset="0"/>
              </a:rPr>
              <a:t>concurenţă</a:t>
            </a:r>
            <a:r>
              <a:rPr lang="en-US" sz="2800" b="1" dirty="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a:t>
            </a:r>
            <a:r>
              <a:rPr lang="ro-RO" sz="2800" b="1" dirty="0">
                <a:latin typeface="Times New Roman" panose="02020603050405020304" pitchFamily="18" charset="0"/>
                <a:cs typeface="Times New Roman" panose="02020603050405020304" pitchFamily="18" charset="0"/>
              </a:rPr>
              <a:t>de stat</a:t>
            </a:r>
            <a:endParaRPr lang="en-US"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487897119"/>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32508" y="1990378"/>
            <a:ext cx="10302842" cy="3796937"/>
          </a:xfrm>
        </p:spPr>
        <p:txBody>
          <a:bodyPr>
            <a:normAutofit/>
          </a:bodyPr>
          <a:lstStyle/>
          <a:p>
            <a:pPr algn="just"/>
            <a:r>
              <a:rPr lang="ro-RO" sz="2000" b="1" dirty="0" smtClean="0">
                <a:latin typeface="Times New Roman" panose="02020603050405020304" pitchFamily="18" charset="0"/>
                <a:cs typeface="Times New Roman" panose="02020603050405020304" pitchFamily="18" charset="0"/>
              </a:rPr>
              <a:t>(III) Natura oricăror drepturi exclusive sau speciale acordate operatorului serviciului:</a:t>
            </a:r>
          </a:p>
          <a:p>
            <a:pPr algn="just"/>
            <a:endParaRPr lang="ro-RO" sz="2000" b="1"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Dreptul exclusiv este dreptul </a:t>
            </a:r>
            <a:r>
              <a:rPr lang="ro-RO" sz="2000" dirty="0">
                <a:latin typeface="Times New Roman" panose="02020603050405020304" pitchFamily="18" charset="0"/>
                <a:cs typeface="Times New Roman" panose="02020603050405020304" pitchFamily="18" charset="0"/>
              </a:rPr>
              <a:t>de a presta un serviciu sau de a desfăşura o activitate în cadrul unei zone geografice </a:t>
            </a:r>
            <a:r>
              <a:rPr lang="ro-RO" sz="2000" dirty="0" smtClean="0">
                <a:latin typeface="Times New Roman" panose="02020603050405020304" pitchFamily="18" charset="0"/>
                <a:cs typeface="Times New Roman" panose="02020603050405020304" pitchFamily="18" charset="0"/>
              </a:rPr>
              <a:t>date, acordat </a:t>
            </a:r>
            <a:r>
              <a:rPr lang="ro-RO" sz="2000" dirty="0">
                <a:latin typeface="Times New Roman" panose="02020603050405020304" pitchFamily="18" charset="0"/>
                <a:cs typeface="Times New Roman" panose="02020603050405020304" pitchFamily="18" charset="0"/>
              </a:rPr>
              <a:t>de o autoritate </a:t>
            </a:r>
            <a:r>
              <a:rPr lang="ro-RO" sz="2000" dirty="0" smtClean="0">
                <a:latin typeface="Times New Roman" panose="02020603050405020304" pitchFamily="18" charset="0"/>
                <a:cs typeface="Times New Roman" panose="02020603050405020304" pitchFamily="18" charset="0"/>
              </a:rPr>
              <a:t>publică </a:t>
            </a:r>
            <a:r>
              <a:rPr lang="ro-RO" sz="2000" dirty="0">
                <a:latin typeface="Times New Roman" panose="02020603050405020304" pitchFamily="18" charset="0"/>
                <a:cs typeface="Times New Roman" panose="02020603050405020304" pitchFamily="18" charset="0"/>
              </a:rPr>
              <a:t>unei singure </a:t>
            </a:r>
            <a:r>
              <a:rPr lang="ro-RO" sz="2000" dirty="0" smtClean="0">
                <a:latin typeface="Times New Roman" panose="02020603050405020304" pitchFamily="18" charset="0"/>
                <a:cs typeface="Times New Roman" panose="02020603050405020304" pitchFamily="18" charset="0"/>
              </a:rPr>
              <a:t>întreprinderi;</a:t>
            </a:r>
            <a:endParaRPr lang="ro-RO" sz="2000" dirty="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Drepturile speciale sunt </a:t>
            </a:r>
            <a:r>
              <a:rPr lang="en-US" sz="2000" dirty="0" err="1" smtClean="0">
                <a:latin typeface="Times New Roman" panose="02020603050405020304" pitchFamily="18" charset="0"/>
                <a:cs typeface="Times New Roman" panose="02020603050405020304" pitchFamily="18" charset="0"/>
              </a:rPr>
              <a:t>drepturi</a:t>
            </a:r>
            <a:r>
              <a:rPr lang="ro-RO" sz="2000" dirty="0" smtClean="0">
                <a:latin typeface="Times New Roman" panose="02020603050405020304" pitchFamily="18" charset="0"/>
                <a:cs typeface="Times New Roman" panose="02020603050405020304" pitchFamily="18" charset="0"/>
              </a:rPr>
              <a:t>le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acordate</a:t>
            </a:r>
            <a:r>
              <a:rPr lang="en-US" sz="2000" dirty="0">
                <a:latin typeface="Times New Roman" panose="02020603050405020304" pitchFamily="18" charset="0"/>
                <a:cs typeface="Times New Roman" panose="02020603050405020304" pitchFamily="18" charset="0"/>
              </a:rPr>
              <a:t> de o </a:t>
            </a:r>
            <a:r>
              <a:rPr lang="en-US" sz="2000" dirty="0" err="1">
                <a:latin typeface="Times New Roman" panose="02020603050405020304" pitchFamily="18" charset="0"/>
                <a:cs typeface="Times New Roman" panose="02020603050405020304" pitchFamily="18" charset="0"/>
              </a:rPr>
              <a:t>autoritate</a:t>
            </a:r>
            <a:r>
              <a:rPr lang="en-US" sz="2000"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public</a:t>
            </a:r>
            <a:r>
              <a:rPr lang="ro-RO" sz="2000" dirty="0" smtClean="0">
                <a:latin typeface="Times New Roman" panose="02020603050405020304" pitchFamily="18" charset="0"/>
                <a:cs typeface="Times New Roman" panose="02020603050405020304" pitchFamily="18" charset="0"/>
              </a:rPr>
              <a:t>ă</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unui</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num</a:t>
            </a:r>
            <a:r>
              <a:rPr lang="ro-RO" sz="2000" dirty="0" smtClean="0">
                <a:latin typeface="Times New Roman" panose="02020603050405020304" pitchFamily="18" charset="0"/>
                <a:cs typeface="Times New Roman" panose="02020603050405020304" pitchFamily="18" charset="0"/>
              </a:rPr>
              <a:t>ă</a:t>
            </a:r>
            <a:r>
              <a:rPr lang="en-US" sz="2000" dirty="0" smtClean="0">
                <a:latin typeface="Times New Roman" panose="02020603050405020304" pitchFamily="18" charset="0"/>
                <a:cs typeface="Times New Roman" panose="02020603050405020304" pitchFamily="18" charset="0"/>
              </a:rPr>
              <a:t>r </a:t>
            </a:r>
            <a:r>
              <a:rPr lang="en-US" sz="2000" dirty="0" err="1">
                <a:latin typeface="Times New Roman" panose="02020603050405020304" pitchFamily="18" charset="0"/>
                <a:cs typeface="Times New Roman" panose="02020603050405020304" pitchFamily="18" charset="0"/>
              </a:rPr>
              <a:t>limitat</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întreprinderi</a:t>
            </a:r>
            <a:r>
              <a:rPr lang="en-US" sz="2000" dirty="0">
                <a:latin typeface="Times New Roman" panose="02020603050405020304" pitchFamily="18" charset="0"/>
                <a:cs typeface="Times New Roman" panose="02020603050405020304" pitchFamily="18" charset="0"/>
              </a:rPr>
              <a:t>, care,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cadrul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unei</a:t>
            </a:r>
            <a:r>
              <a:rPr lang="en-US" sz="2000" dirty="0">
                <a:latin typeface="Times New Roman" panose="02020603050405020304" pitchFamily="18" charset="0"/>
                <a:cs typeface="Times New Roman" panose="02020603050405020304" pitchFamily="18" charset="0"/>
              </a:rPr>
              <a:t> zone </a:t>
            </a:r>
            <a:r>
              <a:rPr lang="en-US" sz="2000" dirty="0" err="1">
                <a:latin typeface="Times New Roman" panose="02020603050405020304" pitchFamily="18" charset="0"/>
                <a:cs typeface="Times New Roman" panose="02020603050405020304" pitchFamily="18" charset="0"/>
              </a:rPr>
              <a:t>geografice</a:t>
            </a:r>
            <a:r>
              <a:rPr lang="en-US" sz="2000" dirty="0">
                <a:latin typeface="Times New Roman" panose="02020603050405020304" pitchFamily="18" charset="0"/>
                <a:cs typeface="Times New Roman" panose="02020603050405020304" pitchFamily="18" charset="0"/>
              </a:rPr>
              <a:t> date, </a:t>
            </a:r>
            <a:r>
              <a:rPr lang="en-US" sz="2000" dirty="0" err="1">
                <a:latin typeface="Times New Roman" panose="02020603050405020304" pitchFamily="18" charset="0"/>
                <a:cs typeface="Times New Roman" panose="02020603050405020304" pitchFamily="18" charset="0"/>
              </a:rPr>
              <a:t>sunt</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autorizate</a:t>
            </a:r>
            <a:r>
              <a:rPr lang="en-US" sz="2000"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s</a:t>
            </a:r>
            <a:r>
              <a:rPr lang="ro-RO" sz="2000" dirty="0" smtClean="0">
                <a:latin typeface="Times New Roman" panose="02020603050405020304" pitchFamily="18" charset="0"/>
                <a:cs typeface="Times New Roman" panose="02020603050405020304" pitchFamily="18" charset="0"/>
              </a:rPr>
              <a:t>ă</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presteze</a:t>
            </a:r>
            <a:r>
              <a:rPr lang="en-US" sz="2000" dirty="0">
                <a:latin typeface="Times New Roman" panose="02020603050405020304" pitchFamily="18" charset="0"/>
                <a:cs typeface="Times New Roman" panose="02020603050405020304" pitchFamily="18" charset="0"/>
              </a:rPr>
              <a:t> un </a:t>
            </a:r>
            <a:r>
              <a:rPr lang="en-US" sz="2000" dirty="0" err="1">
                <a:latin typeface="Times New Roman" panose="02020603050405020304" pitchFamily="18" charset="0"/>
                <a:cs typeface="Times New Roman" panose="02020603050405020304" pitchFamily="18" charset="0"/>
              </a:rPr>
              <a:t>serviciu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s</a:t>
            </a:r>
            <a:r>
              <a:rPr lang="ro-RO" sz="2000" dirty="0" smtClean="0">
                <a:latin typeface="Times New Roman" panose="02020603050405020304" pitchFamily="18" charset="0"/>
                <a:cs typeface="Times New Roman" panose="02020603050405020304" pitchFamily="18" charset="0"/>
              </a:rPr>
              <a:t>ă</a:t>
            </a:r>
            <a:r>
              <a:rPr lang="en-US"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desf</a:t>
            </a:r>
            <a:r>
              <a:rPr lang="ro-RO" sz="2000" dirty="0" smtClean="0">
                <a:latin typeface="Times New Roman" panose="02020603050405020304" pitchFamily="18" charset="0"/>
                <a:cs typeface="Times New Roman" panose="02020603050405020304" pitchFamily="18" charset="0"/>
              </a:rPr>
              <a:t>ăş</a:t>
            </a:r>
            <a:r>
              <a:rPr lang="en-US" sz="2000" dirty="0" err="1" smtClean="0">
                <a:latin typeface="Times New Roman" panose="02020603050405020304" pitchFamily="18" charset="0"/>
                <a:cs typeface="Times New Roman" panose="02020603050405020304" pitchFamily="18" charset="0"/>
              </a:rPr>
              <a:t>oare</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o </a:t>
            </a:r>
            <a:r>
              <a:rPr lang="en-US" sz="2000" dirty="0" err="1">
                <a:latin typeface="Times New Roman" panose="02020603050405020304" pitchFamily="18" charset="0"/>
                <a:cs typeface="Times New Roman" panose="02020603050405020304" pitchFamily="18" charset="0"/>
              </a:rPr>
              <a:t>activitate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altfel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decât</a:t>
            </a:r>
            <a:r>
              <a:rPr lang="en-US" sz="2000" dirty="0">
                <a:latin typeface="Times New Roman" panose="02020603050405020304" pitchFamily="18" charset="0"/>
                <a:cs typeface="Times New Roman" panose="02020603050405020304" pitchFamily="18" charset="0"/>
              </a:rPr>
              <a:t> conform </a:t>
            </a:r>
            <a:r>
              <a:rPr lang="en-US" sz="2000" dirty="0" err="1">
                <a:latin typeface="Times New Roman" panose="02020603050405020304" pitchFamily="18" charset="0"/>
                <a:cs typeface="Times New Roman" panose="02020603050405020304" pitchFamily="18" charset="0"/>
              </a:rPr>
              <a:t>unor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criterii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obiective</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propor</a:t>
            </a:r>
            <a:r>
              <a:rPr lang="ro-RO" sz="2000" dirty="0">
                <a:latin typeface="Times New Roman" panose="02020603050405020304" pitchFamily="18" charset="0"/>
                <a:cs typeface="Times New Roman" panose="02020603050405020304" pitchFamily="18" charset="0"/>
              </a:rPr>
              <a:t>ţ</a:t>
            </a:r>
            <a:r>
              <a:rPr lang="en-US" sz="2000" dirty="0" err="1" smtClean="0">
                <a:latin typeface="Times New Roman" panose="02020603050405020304" pitchFamily="18" charset="0"/>
                <a:cs typeface="Times New Roman" panose="02020603050405020304" pitchFamily="18" charset="0"/>
              </a:rPr>
              <a:t>ionale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nediscriminatorii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ceea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ce</a:t>
            </a:r>
            <a:r>
              <a:rPr lang="en-US" sz="2000" dirty="0">
                <a:latin typeface="Times New Roman" panose="02020603050405020304" pitchFamily="18" charset="0"/>
                <a:cs typeface="Times New Roman" panose="02020603050405020304" pitchFamily="18" charset="0"/>
              </a:rPr>
              <a:t> le </a:t>
            </a:r>
            <a:r>
              <a:rPr lang="en-US" sz="2000" dirty="0" smtClean="0">
                <a:latin typeface="Times New Roman" panose="02020603050405020304" pitchFamily="18" charset="0"/>
                <a:cs typeface="Times New Roman" panose="02020603050405020304" pitchFamily="18" charset="0"/>
              </a:rPr>
              <a:t>confer</a:t>
            </a:r>
            <a:r>
              <a:rPr lang="ro-RO" sz="2000" dirty="0" smtClean="0">
                <a:latin typeface="Times New Roman" panose="02020603050405020304" pitchFamily="18" charset="0"/>
                <a:cs typeface="Times New Roman" panose="02020603050405020304" pitchFamily="18" charset="0"/>
              </a:rPr>
              <a:t>ă</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un </a:t>
            </a:r>
            <a:r>
              <a:rPr lang="en-US" sz="2000" dirty="0" err="1">
                <a:latin typeface="Times New Roman" panose="02020603050405020304" pitchFamily="18" charset="0"/>
                <a:cs typeface="Times New Roman" panose="02020603050405020304" pitchFamily="18" charset="0"/>
              </a:rPr>
              <a:t>avantaj</a:t>
            </a:r>
            <a:r>
              <a:rPr lang="en-US" sz="2000" dirty="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fa</a:t>
            </a:r>
            <a:r>
              <a:rPr lang="ro-RO" sz="2000" dirty="0" smtClean="0">
                <a:latin typeface="Times New Roman" panose="02020603050405020304" pitchFamily="18" charset="0"/>
                <a:cs typeface="Times New Roman" panose="02020603050405020304" pitchFamily="18" charset="0"/>
              </a:rPr>
              <a:t>ţă</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de </a:t>
            </a:r>
            <a:r>
              <a:rPr lang="en-US" sz="2000" dirty="0" err="1">
                <a:latin typeface="Times New Roman" panose="02020603050405020304" pitchFamily="18" charset="0"/>
                <a:cs typeface="Times New Roman" panose="02020603050405020304" pitchFamily="18" charset="0"/>
              </a:rPr>
              <a:t>alte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întreprinderi</a:t>
            </a:r>
            <a:r>
              <a:rPr lang="en-US" sz="2000" dirty="0">
                <a:latin typeface="Times New Roman" panose="02020603050405020304" pitchFamily="18" charset="0"/>
                <a:cs typeface="Times New Roman" panose="02020603050405020304" pitchFamily="18" charset="0"/>
              </a:rPr>
              <a:t> care nu pot </a:t>
            </a:r>
            <a:r>
              <a:rPr lang="en-US" sz="2000" dirty="0" err="1" smtClean="0">
                <a:latin typeface="Times New Roman" panose="02020603050405020304" pitchFamily="18" charset="0"/>
                <a:cs typeface="Times New Roman" panose="02020603050405020304" pitchFamily="18" charset="0"/>
              </a:rPr>
              <a:t>desf</a:t>
            </a:r>
            <a:r>
              <a:rPr lang="ro-RO" sz="2000" dirty="0" smtClean="0">
                <a:latin typeface="Times New Roman" panose="02020603050405020304" pitchFamily="18" charset="0"/>
                <a:cs typeface="Times New Roman" panose="02020603050405020304" pitchFamily="18" charset="0"/>
              </a:rPr>
              <a:t>ăş</a:t>
            </a:r>
            <a:r>
              <a:rPr lang="en-US" sz="2000" dirty="0" err="1" smtClean="0">
                <a:latin typeface="Times New Roman" panose="02020603050405020304" pitchFamily="18" charset="0"/>
                <a:cs typeface="Times New Roman" panose="02020603050405020304" pitchFamily="18" charset="0"/>
              </a:rPr>
              <a:t>ura</a:t>
            </a:r>
            <a:r>
              <a:rPr lang="en-US"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activit</a:t>
            </a:r>
            <a:r>
              <a:rPr lang="ro-RO" sz="2000" dirty="0" smtClean="0">
                <a:latin typeface="Times New Roman" panose="02020603050405020304" pitchFamily="18" charset="0"/>
                <a:cs typeface="Times New Roman" panose="02020603050405020304" pitchFamily="18" charset="0"/>
              </a:rPr>
              <a:t>ăţ</a:t>
            </a:r>
            <a:r>
              <a:rPr lang="en-US" sz="2000" dirty="0" err="1" smtClean="0">
                <a:latin typeface="Times New Roman" panose="02020603050405020304" pitchFamily="18" charset="0"/>
                <a:cs typeface="Times New Roman" panose="02020603050405020304" pitchFamily="18" charset="0"/>
              </a:rPr>
              <a:t>ile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cauz</a:t>
            </a:r>
            <a:r>
              <a:rPr lang="ro-RO" sz="2000" dirty="0" smtClean="0">
                <a:latin typeface="Times New Roman" panose="02020603050405020304" pitchFamily="18" charset="0"/>
                <a:cs typeface="Times New Roman" panose="02020603050405020304" pitchFamily="18" charset="0"/>
              </a:rPr>
              <a:t>ă</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condi</a:t>
            </a:r>
            <a:r>
              <a:rPr lang="ro-RO" sz="2000" dirty="0" smtClean="0">
                <a:latin typeface="Times New Roman" panose="02020603050405020304" pitchFamily="18" charset="0"/>
                <a:cs typeface="Times New Roman" panose="02020603050405020304" pitchFamily="18" charset="0"/>
              </a:rPr>
              <a:t>ţ</a:t>
            </a:r>
            <a:r>
              <a:rPr lang="en-US" sz="2000" dirty="0" smtClean="0">
                <a:latin typeface="Times New Roman" panose="02020603050405020304" pitchFamily="18" charset="0"/>
                <a:cs typeface="Times New Roman" panose="02020603050405020304" pitchFamily="18" charset="0"/>
              </a:rPr>
              <a:t>ii </a:t>
            </a:r>
            <a:r>
              <a:rPr lang="en-US" sz="2000" dirty="0" err="1" smtClean="0">
                <a:latin typeface="Times New Roman" panose="02020603050405020304" pitchFamily="18" charset="0"/>
                <a:cs typeface="Times New Roman" panose="02020603050405020304" pitchFamily="18" charset="0"/>
              </a:rPr>
              <a:t>echivalente</a:t>
            </a:r>
            <a:r>
              <a:rPr lang="en-US" sz="2000" dirty="0" smtClean="0">
                <a:latin typeface="Times New Roman" panose="02020603050405020304" pitchFamily="18" charset="0"/>
                <a:cs typeface="Times New Roman" panose="02020603050405020304" pitchFamily="18" charset="0"/>
              </a:rPr>
              <a:t>.</a:t>
            </a:r>
            <a:endParaRPr lang="ro-RO" sz="2000" dirty="0" smtClean="0">
              <a:latin typeface="Times New Roman" panose="02020603050405020304" pitchFamily="18" charset="0"/>
              <a:cs typeface="Times New Roman" panose="02020603050405020304" pitchFamily="18" charset="0"/>
            </a:endParaRPr>
          </a:p>
          <a:p>
            <a:pPr algn="just"/>
            <a:endParaRPr lang="en-US" sz="2000" dirty="0">
              <a:latin typeface="Times New Roman" panose="02020603050405020304" pitchFamily="18" charset="0"/>
              <a:cs typeface="Times New Roman" panose="02020603050405020304" pitchFamily="18" charset="0"/>
            </a:endParaRPr>
          </a:p>
        </p:txBody>
      </p:sp>
      <p:sp>
        <p:nvSpPr>
          <p:cNvPr id="5" name="Title 1"/>
          <p:cNvSpPr>
            <a:spLocks noGrp="1"/>
          </p:cNvSpPr>
          <p:nvPr>
            <p:ph type="ctrTitle"/>
          </p:nvPr>
        </p:nvSpPr>
        <p:spPr>
          <a:xfrm>
            <a:off x="932507" y="383177"/>
            <a:ext cx="10302843" cy="1018903"/>
          </a:xfrm>
        </p:spPr>
        <p:txBody>
          <a:bodyPr>
            <a:normAutofit/>
          </a:bodyPr>
          <a:lstStyle/>
          <a:p>
            <a:r>
              <a:rPr lang="vi-VN" sz="2800" b="1" dirty="0">
                <a:cs typeface="Times New Roman" panose="02020603050405020304" pitchFamily="18" charset="0"/>
              </a:rPr>
              <a:t>Elementele obligatorii </a:t>
            </a:r>
            <a:r>
              <a:rPr lang="en-US" sz="2800" b="1" dirty="0">
                <a:latin typeface="Times New Roman" panose="02020603050405020304" pitchFamily="18" charset="0"/>
                <a:cs typeface="Times New Roman" panose="02020603050405020304" pitchFamily="18" charset="0"/>
              </a:rPr>
              <a:t>ale </a:t>
            </a:r>
            <a:r>
              <a:rPr lang="en-US" sz="2800" b="1" dirty="0" err="1">
                <a:latin typeface="Times New Roman" panose="02020603050405020304" pitchFamily="18" charset="0"/>
                <a:cs typeface="Times New Roman" panose="02020603050405020304" pitchFamily="18" charset="0"/>
              </a:rPr>
              <a:t>actului</a:t>
            </a:r>
            <a:r>
              <a:rPr lang="en-US" sz="2800" b="1" dirty="0">
                <a:latin typeface="Times New Roman" panose="02020603050405020304" pitchFamily="18" charset="0"/>
                <a:cs typeface="Times New Roman" panose="02020603050405020304" pitchFamily="18" charset="0"/>
              </a:rPr>
              <a:t> de </a:t>
            </a:r>
            <a:r>
              <a:rPr lang="en-US" sz="2800" b="1" dirty="0" err="1">
                <a:latin typeface="Times New Roman" panose="02020603050405020304" pitchFamily="18" charset="0"/>
                <a:cs typeface="Times New Roman" panose="02020603050405020304" pitchFamily="18" charset="0"/>
              </a:rPr>
              <a:t>atribuire</a:t>
            </a:r>
            <a:r>
              <a:rPr lang="en-US" sz="2800" b="1" dirty="0">
                <a:latin typeface="Times New Roman" panose="02020603050405020304" pitchFamily="18" charset="0"/>
                <a:cs typeface="Times New Roman" panose="02020603050405020304" pitchFamily="18" charset="0"/>
              </a:rPr>
              <a:t> </a:t>
            </a:r>
            <a:r>
              <a:rPr lang="vi-VN" sz="2800" b="1" dirty="0">
                <a:cs typeface="Times New Roman" panose="02020603050405020304" pitchFamily="18" charset="0"/>
              </a:rPr>
              <a:t>din perspectiva regulilor de </a:t>
            </a:r>
            <a:r>
              <a:rPr lang="vi-VN" sz="2800" b="1" dirty="0" smtClean="0">
                <a:cs typeface="Times New Roman" panose="02020603050405020304" pitchFamily="18" charset="0"/>
              </a:rPr>
              <a:t>concurenţă</a:t>
            </a:r>
            <a:r>
              <a:rPr lang="en-US" sz="2800" b="1" dirty="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a:t>
            </a:r>
            <a:r>
              <a:rPr lang="ro-RO" sz="2800" b="1" dirty="0">
                <a:latin typeface="Times New Roman" panose="02020603050405020304" pitchFamily="18" charset="0"/>
                <a:cs typeface="Times New Roman" panose="02020603050405020304" pitchFamily="18" charset="0"/>
              </a:rPr>
              <a:t>de stat</a:t>
            </a:r>
            <a:endParaRPr lang="en-US"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709856539"/>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32507" y="1825625"/>
            <a:ext cx="10302844" cy="4626690"/>
          </a:xfrm>
        </p:spPr>
        <p:txBody>
          <a:bodyPr>
            <a:normAutofit/>
          </a:bodyPr>
          <a:lstStyle/>
          <a:p>
            <a:pPr algn="just"/>
            <a:endParaRPr lang="ro-RO" sz="2000" dirty="0" smtClean="0">
              <a:latin typeface="Times New Roman" panose="02020603050405020304" pitchFamily="18" charset="0"/>
              <a:cs typeface="Times New Roman" panose="02020603050405020304" pitchFamily="18" charset="0"/>
            </a:endParaRPr>
          </a:p>
          <a:p>
            <a:pPr marL="0" indent="0" algn="just">
              <a:buNone/>
            </a:pPr>
            <a:r>
              <a:rPr lang="en-US" sz="2000" b="1" dirty="0" smtClean="0">
                <a:latin typeface="Times New Roman" panose="02020603050405020304" pitchFamily="18" charset="0"/>
                <a:cs typeface="Times New Roman" panose="02020603050405020304" pitchFamily="18" charset="0"/>
              </a:rPr>
              <a:t>(IV) </a:t>
            </a:r>
            <a:r>
              <a:rPr lang="ro-RO" sz="2000" b="1" dirty="0" smtClean="0">
                <a:latin typeface="Times New Roman" panose="02020603050405020304" pitchFamily="18" charset="0"/>
                <a:cs typeface="Times New Roman" panose="02020603050405020304" pitchFamily="18" charset="0"/>
              </a:rPr>
              <a:t>Compensaţia </a:t>
            </a:r>
            <a:r>
              <a:rPr lang="ro-RO" sz="2000" b="1" dirty="0">
                <a:latin typeface="Times New Roman" panose="02020603050405020304" pitchFamily="18" charset="0"/>
                <a:cs typeface="Times New Roman" panose="02020603050405020304" pitchFamily="18" charset="0"/>
              </a:rPr>
              <a:t>pentru prestarea obligaţiei de serviciu public (parametri de calcul, </a:t>
            </a:r>
            <a:r>
              <a:rPr lang="ro-RO" sz="2000" b="1" dirty="0" smtClean="0">
                <a:latin typeface="Times New Roman" panose="02020603050405020304" pitchFamily="18" charset="0"/>
                <a:cs typeface="Times New Roman" panose="02020603050405020304" pitchFamily="18" charset="0"/>
              </a:rPr>
              <a:t>control </a:t>
            </a:r>
            <a:r>
              <a:rPr lang="ro-RO" sz="2000" b="1" dirty="0">
                <a:latin typeface="Times New Roman" panose="02020603050405020304" pitchFamily="18" charset="0"/>
                <a:cs typeface="Times New Roman" panose="02020603050405020304" pitchFamily="18" charset="0"/>
              </a:rPr>
              <a:t>şi </a:t>
            </a:r>
            <a:r>
              <a:rPr lang="ro-RO" sz="2000" b="1" dirty="0" smtClean="0">
                <a:latin typeface="Times New Roman" panose="02020603050405020304" pitchFamily="18" charset="0"/>
                <a:cs typeface="Times New Roman" panose="02020603050405020304" pitchFamily="18" charset="0"/>
              </a:rPr>
              <a:t>revizuire):</a:t>
            </a:r>
            <a:endParaRPr lang="ro-RO" sz="2000" b="1" dirty="0">
              <a:latin typeface="Times New Roman" panose="02020603050405020304" pitchFamily="18" charset="0"/>
              <a:cs typeface="Times New Roman" panose="02020603050405020304" pitchFamily="18" charset="0"/>
            </a:endParaRPr>
          </a:p>
          <a:p>
            <a:pPr marL="0" indent="0" algn="just">
              <a:buNone/>
            </a:pPr>
            <a:endParaRPr lang="ro-RO" sz="2000" dirty="0" smtClean="0">
              <a:latin typeface="Times New Roman" panose="02020603050405020304" pitchFamily="18" charset="0"/>
              <a:cs typeface="Times New Roman" panose="02020603050405020304" pitchFamily="18" charset="0"/>
            </a:endParaRPr>
          </a:p>
          <a:p>
            <a:pPr algn="just"/>
            <a:r>
              <a:rPr lang="en-US" sz="2000" dirty="0" err="1" smtClean="0">
                <a:latin typeface="Times New Roman" panose="02020603050405020304" pitchFamily="18" charset="0"/>
                <a:cs typeface="Times New Roman" panose="02020603050405020304" pitchFamily="18" charset="0"/>
              </a:rPr>
              <a:t>Anumite</a:t>
            </a:r>
            <a:r>
              <a:rPr lang="en-US"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servicii</a:t>
            </a:r>
            <a:r>
              <a:rPr lang="en-US" sz="2000" dirty="0" smtClean="0">
                <a:latin typeface="Times New Roman" panose="02020603050405020304" pitchFamily="18" charset="0"/>
                <a:cs typeface="Times New Roman" panose="02020603050405020304" pitchFamily="18" charset="0"/>
              </a:rPr>
              <a:t> de </a:t>
            </a:r>
            <a:r>
              <a:rPr lang="en-US" sz="2000" dirty="0" err="1" smtClean="0">
                <a:latin typeface="Times New Roman" panose="02020603050405020304" pitchFamily="18" charset="0"/>
                <a:cs typeface="Times New Roman" panose="02020603050405020304" pitchFamily="18" charset="0"/>
              </a:rPr>
              <a:t>interes</a:t>
            </a:r>
            <a:r>
              <a:rPr lang="en-US" sz="2000" dirty="0" smtClean="0">
                <a:latin typeface="Times New Roman" panose="02020603050405020304" pitchFamily="18" charset="0"/>
                <a:cs typeface="Times New Roman" panose="02020603050405020304" pitchFamily="18" charset="0"/>
              </a:rPr>
              <a:t> economic general pot </a:t>
            </a:r>
            <a:r>
              <a:rPr lang="en-US" sz="2000" dirty="0">
                <a:latin typeface="Times New Roman" panose="02020603050405020304" pitchFamily="18" charset="0"/>
                <a:cs typeface="Times New Roman" panose="02020603050405020304" pitchFamily="18" charset="0"/>
              </a:rPr>
              <a:t>fi </a:t>
            </a:r>
            <a:r>
              <a:rPr lang="en-US" sz="2000" dirty="0" err="1">
                <a:latin typeface="Times New Roman" panose="02020603050405020304" pitchFamily="18" charset="0"/>
                <a:cs typeface="Times New Roman" panose="02020603050405020304" pitchFamily="18" charset="0"/>
              </a:rPr>
              <a:t>furnizate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către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întreprinderi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publice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private, </a:t>
            </a:r>
            <a:r>
              <a:rPr lang="en-US" sz="2000" dirty="0" err="1">
                <a:latin typeface="Times New Roman" panose="02020603050405020304" pitchFamily="18" charset="0"/>
                <a:cs typeface="Times New Roman" panose="02020603050405020304" pitchFamily="18" charset="0"/>
              </a:rPr>
              <a:t>fără</a:t>
            </a:r>
            <a:r>
              <a:rPr lang="en-US" sz="2000" dirty="0">
                <a:latin typeface="Times New Roman" panose="02020603050405020304" pitchFamily="18" charset="0"/>
                <a:cs typeface="Times New Roman" panose="02020603050405020304" pitchFamily="18" charset="0"/>
              </a:rPr>
              <a:t> un </a:t>
            </a:r>
            <a:r>
              <a:rPr lang="en-US" sz="2000" dirty="0" err="1">
                <a:latin typeface="Times New Roman" panose="02020603050405020304" pitchFamily="18" charset="0"/>
                <a:cs typeface="Times New Roman" panose="02020603050405020304" pitchFamily="18" charset="0"/>
              </a:rPr>
              <a:t>sprijin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financiar</a:t>
            </a:r>
            <a:r>
              <a:rPr lang="en-US" sz="2000" dirty="0">
                <a:latin typeface="Times New Roman" panose="02020603050405020304" pitchFamily="18" charset="0"/>
                <a:cs typeface="Times New Roman" panose="02020603050405020304" pitchFamily="18" charset="0"/>
              </a:rPr>
              <a:t> specific din </a:t>
            </a:r>
            <a:r>
              <a:rPr lang="en-US" sz="2000" dirty="0" err="1">
                <a:latin typeface="Times New Roman" panose="02020603050405020304" pitchFamily="18" charset="0"/>
                <a:cs typeface="Times New Roman" panose="02020603050405020304" pitchFamily="18" charset="0"/>
              </a:rPr>
              <a:t>partea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autorităților</a:t>
            </a:r>
            <a:r>
              <a:rPr lang="en-US" sz="2000" dirty="0">
                <a:latin typeface="Times New Roman" panose="02020603050405020304" pitchFamily="18" charset="0"/>
                <a:cs typeface="Times New Roman" panose="02020603050405020304" pitchFamily="18" charset="0"/>
              </a:rPr>
              <a:t> </a:t>
            </a:r>
            <a:r>
              <a:rPr lang="ro-RO" sz="2000" dirty="0" smtClean="0">
                <a:latin typeface="Times New Roman" panose="02020603050405020304" pitchFamily="18" charset="0"/>
                <a:cs typeface="Times New Roman" panose="02020603050405020304" pitchFamily="18" charset="0"/>
              </a:rPr>
              <a:t>publice</a:t>
            </a:r>
            <a:r>
              <a:rPr lang="ro-RO" sz="2000" dirty="0">
                <a:latin typeface="Times New Roman" panose="02020603050405020304" pitchFamily="18" charset="0"/>
                <a:cs typeface="Times New Roman" panose="02020603050405020304" pitchFamily="18" charset="0"/>
              </a:rPr>
              <a:t>;</a:t>
            </a:r>
            <a:endParaRPr lang="ro-RO" sz="2000" dirty="0" smtClean="0">
              <a:latin typeface="Times New Roman" panose="02020603050405020304" pitchFamily="18" charset="0"/>
              <a:cs typeface="Times New Roman" panose="02020603050405020304" pitchFamily="18" charset="0"/>
            </a:endParaRPr>
          </a:p>
          <a:p>
            <a:pPr marL="0" indent="0" algn="just">
              <a:buNone/>
            </a:pPr>
            <a:endParaRPr lang="en-US" sz="2000" dirty="0" smtClean="0">
              <a:latin typeface="Times New Roman" panose="02020603050405020304" pitchFamily="18" charset="0"/>
              <a:cs typeface="Times New Roman" panose="02020603050405020304" pitchFamily="18" charset="0"/>
            </a:endParaRPr>
          </a:p>
          <a:p>
            <a:pPr algn="just"/>
            <a:r>
              <a:rPr lang="ro-RO" sz="2000" dirty="0" smtClean="0">
                <a:latin typeface="Times New Roman" panose="02020603050405020304" pitchFamily="18" charset="0"/>
                <a:cs typeface="Times New Roman" panose="02020603050405020304" pitchFamily="18" charset="0"/>
              </a:rPr>
              <a:t>În cazul în care </a:t>
            </a:r>
            <a:r>
              <a:rPr lang="en-US" sz="2000" dirty="0" err="1">
                <a:latin typeface="Times New Roman" panose="02020603050405020304" pitchFamily="18" charset="0"/>
                <a:cs typeface="Times New Roman" panose="02020603050405020304" pitchFamily="18" charset="0"/>
              </a:rPr>
              <a:t>statul</a:t>
            </a:r>
            <a:r>
              <a:rPr lang="en-US" sz="2000" dirty="0">
                <a:latin typeface="Times New Roman" panose="02020603050405020304" pitchFamily="18" charset="0"/>
                <a:cs typeface="Times New Roman" panose="02020603050405020304" pitchFamily="18" charset="0"/>
              </a:rPr>
              <a:t> nu are </a:t>
            </a:r>
            <a:r>
              <a:rPr lang="en-US" sz="2000" dirty="0" err="1">
                <a:latin typeface="Times New Roman" panose="02020603050405020304" pitchFamily="18" charset="0"/>
                <a:cs typeface="Times New Roman" panose="02020603050405020304" pitchFamily="18" charset="0"/>
              </a:rPr>
              <a:t>capacitatea</a:t>
            </a:r>
            <a:r>
              <a:rPr lang="en-US" sz="2000" dirty="0">
                <a:latin typeface="Times New Roman" panose="02020603050405020304" pitchFamily="18" charset="0"/>
                <a:cs typeface="Times New Roman" panose="02020603050405020304" pitchFamily="18" charset="0"/>
              </a:rPr>
              <a:t> de a </a:t>
            </a:r>
            <a:r>
              <a:rPr lang="en-US" sz="2000" dirty="0" err="1">
                <a:latin typeface="Times New Roman" panose="02020603050405020304" pitchFamily="18" charset="0"/>
                <a:cs typeface="Times New Roman" panose="02020603050405020304" pitchFamily="18" charset="0"/>
              </a:rPr>
              <a:t>asigura</a:t>
            </a:r>
            <a:r>
              <a:rPr lang="en-US" sz="2000" dirty="0">
                <a:latin typeface="Times New Roman" panose="02020603050405020304" pitchFamily="18" charset="0"/>
                <a:cs typeface="Times New Roman" panose="02020603050405020304" pitchFamily="18" charset="0"/>
              </a:rPr>
              <a:t> </a:t>
            </a:r>
            <a:r>
              <a:rPr lang="ro-RO" sz="2000" dirty="0" smtClean="0">
                <a:latin typeface="Times New Roman" panose="02020603050405020304" pitchFamily="18" charset="0"/>
                <a:cs typeface="Times New Roman" panose="02020603050405020304" pitchFamily="18" charset="0"/>
              </a:rPr>
              <a:t>anumite servicii </a:t>
            </a:r>
            <a:r>
              <a:rPr lang="en-US" sz="2000" dirty="0" err="1" smtClean="0">
                <a:latin typeface="Times New Roman" panose="02020603050405020304" pitchFamily="18" charset="0"/>
                <a:cs typeface="Times New Roman" panose="02020603050405020304" pitchFamily="18" charset="0"/>
              </a:rPr>
              <a:t>și</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încredințează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unei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întreprinderi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remedierea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acestui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eșec</a:t>
            </a:r>
            <a:r>
              <a:rPr lang="en-US" sz="2000" dirty="0">
                <a:latin typeface="Times New Roman" panose="02020603050405020304" pitchFamily="18" charset="0"/>
                <a:cs typeface="Times New Roman" panose="02020603050405020304" pitchFamily="18" charset="0"/>
              </a:rPr>
              <a:t> al </a:t>
            </a:r>
            <a:r>
              <a:rPr lang="en-US" sz="2000" dirty="0" err="1" smtClean="0">
                <a:latin typeface="Times New Roman" panose="02020603050405020304" pitchFamily="18" charset="0"/>
                <a:cs typeface="Times New Roman" panose="02020603050405020304" pitchFamily="18" charset="0"/>
              </a:rPr>
              <a:t>pieței</a:t>
            </a:r>
            <a:r>
              <a:rPr lang="ro-RO" sz="2000" dirty="0" smtClean="0">
                <a:latin typeface="Times New Roman" panose="02020603050405020304" pitchFamily="18" charset="0"/>
                <a:cs typeface="Times New Roman" panose="02020603050405020304" pitchFamily="18" charset="0"/>
              </a:rPr>
              <a:t>, statul </a:t>
            </a:r>
            <a:r>
              <a:rPr lang="en-US" sz="2000" dirty="0" err="1" smtClean="0">
                <a:latin typeface="Times New Roman" panose="02020603050405020304" pitchFamily="18" charset="0"/>
                <a:cs typeface="Times New Roman" panose="02020603050405020304" pitchFamily="18" charset="0"/>
              </a:rPr>
              <a:t>oferă</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compensații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financiare</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prestatorului</a:t>
            </a:r>
            <a:r>
              <a:rPr lang="ro-RO" sz="2000" dirty="0" smtClean="0">
                <a:latin typeface="Times New Roman" panose="02020603050405020304" pitchFamily="18" charset="0"/>
                <a:cs typeface="Times New Roman" panose="02020603050405020304" pitchFamily="18" charset="0"/>
              </a:rPr>
              <a:t>.</a:t>
            </a:r>
            <a:r>
              <a:rPr lang="en-US"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Această</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compensație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reprezintă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sprijinul</a:t>
            </a:r>
            <a:r>
              <a:rPr lang="en-US" sz="2000" dirty="0">
                <a:latin typeface="Times New Roman" panose="02020603050405020304" pitchFamily="18" charset="0"/>
                <a:cs typeface="Times New Roman" panose="02020603050405020304" pitchFamily="18" charset="0"/>
              </a:rPr>
              <a:t> </a:t>
            </a:r>
            <a:r>
              <a:rPr lang="ro-RO" sz="2000" dirty="0" smtClean="0">
                <a:latin typeface="Times New Roman" panose="02020603050405020304" pitchFamily="18" charset="0"/>
                <a:cs typeface="Times New Roman" panose="02020603050405020304" pitchFamily="18" charset="0"/>
              </a:rPr>
              <a:t>public </a:t>
            </a:r>
            <a:r>
              <a:rPr lang="en-US" sz="2000" dirty="0" err="1" smtClean="0">
                <a:latin typeface="Times New Roman" panose="02020603050405020304" pitchFamily="18" charset="0"/>
                <a:cs typeface="Times New Roman" panose="02020603050405020304" pitchFamily="18" charset="0"/>
              </a:rPr>
              <a:t>acord</a:t>
            </a:r>
            <a:r>
              <a:rPr lang="ro-RO" sz="2000" dirty="0" smtClean="0">
                <a:latin typeface="Times New Roman" panose="02020603050405020304" pitchFamily="18" charset="0"/>
                <a:cs typeface="Times New Roman" panose="02020603050405020304" pitchFamily="18" charset="0"/>
              </a:rPr>
              <a:t>at</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prestatorului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schimbul</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îndeplinirii</a:t>
            </a:r>
            <a:r>
              <a:rPr lang="ro-RO"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obligației</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de </a:t>
            </a:r>
            <a:r>
              <a:rPr lang="en-US" sz="2000" dirty="0" err="1">
                <a:latin typeface="Times New Roman" panose="02020603050405020304" pitchFamily="18" charset="0"/>
                <a:cs typeface="Times New Roman" panose="02020603050405020304" pitchFamily="18" charset="0"/>
              </a:rPr>
              <a:t>serviciu</a:t>
            </a:r>
            <a:r>
              <a:rPr lang="en-US" sz="2000" dirty="0">
                <a:latin typeface="Times New Roman" panose="02020603050405020304" pitchFamily="18" charset="0"/>
                <a:cs typeface="Times New Roman" panose="02020603050405020304" pitchFamily="18" charset="0"/>
              </a:rPr>
              <a:t> public </a:t>
            </a:r>
            <a:r>
              <a:rPr lang="en-US" sz="2000" dirty="0" err="1" smtClean="0">
                <a:latin typeface="Times New Roman" panose="02020603050405020304" pitchFamily="18" charset="0"/>
                <a:cs typeface="Times New Roman" panose="02020603050405020304" pitchFamily="18" charset="0"/>
              </a:rPr>
              <a:t>încredințat</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de </a:t>
            </a:r>
            <a:r>
              <a:rPr lang="en-US" sz="2000" dirty="0" err="1">
                <a:latin typeface="Times New Roman" panose="02020603050405020304" pitchFamily="18" charset="0"/>
                <a:cs typeface="Times New Roman" panose="02020603050405020304" pitchFamily="18" charset="0"/>
              </a:rPr>
              <a:t>către</a:t>
            </a:r>
            <a:r>
              <a:rPr lang="en-US" sz="2000" dirty="0">
                <a:latin typeface="Times New Roman" panose="02020603050405020304" pitchFamily="18" charset="0"/>
                <a:cs typeface="Times New Roman" panose="02020603050405020304" pitchFamily="18" charset="0"/>
              </a:rPr>
              <a:t> stat, cu </a:t>
            </a:r>
            <a:r>
              <a:rPr lang="en-US" sz="2000" dirty="0" err="1">
                <a:latin typeface="Times New Roman" panose="02020603050405020304" pitchFamily="18" charset="0"/>
                <a:cs typeface="Times New Roman" panose="02020603050405020304" pitchFamily="18" charset="0"/>
              </a:rPr>
              <a:t>respectarea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condițiilor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specifice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impuse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acesta</a:t>
            </a:r>
            <a:r>
              <a:rPr lang="en-US" sz="2000" dirty="0">
                <a:latin typeface="Times New Roman" panose="02020603050405020304" pitchFamily="18" charset="0"/>
                <a:cs typeface="Times New Roman" panose="02020603050405020304" pitchFamily="18" charset="0"/>
              </a:rPr>
              <a:t> din </a:t>
            </a:r>
            <a:r>
              <a:rPr lang="en-US" sz="2000" dirty="0" err="1">
                <a:latin typeface="Times New Roman" panose="02020603050405020304" pitchFamily="18" charset="0"/>
                <a:cs typeface="Times New Roman" panose="02020603050405020304" pitchFamily="18" charset="0"/>
              </a:rPr>
              <a:t>urmă</a:t>
            </a:r>
            <a:r>
              <a:rPr lang="en-US" sz="2000" dirty="0">
                <a:latin typeface="Times New Roman" panose="02020603050405020304" pitchFamily="18" charset="0"/>
                <a:cs typeface="Times New Roman" panose="02020603050405020304" pitchFamily="18" charset="0"/>
              </a:rPr>
              <a:t>.</a:t>
            </a:r>
          </a:p>
        </p:txBody>
      </p:sp>
      <p:sp>
        <p:nvSpPr>
          <p:cNvPr id="8" name="Title 1"/>
          <p:cNvSpPr txBox="1">
            <a:spLocks/>
          </p:cNvSpPr>
          <p:nvPr/>
        </p:nvSpPr>
        <p:spPr>
          <a:xfrm>
            <a:off x="932507" y="509925"/>
            <a:ext cx="10302843" cy="10189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a:r>
              <a:rPr lang="vi-VN" sz="2800" b="1" dirty="0" smtClean="0">
                <a:cs typeface="Times New Roman" panose="02020603050405020304" pitchFamily="18" charset="0"/>
              </a:rPr>
              <a:t>Elementele obligatorii </a:t>
            </a:r>
            <a:r>
              <a:rPr lang="en-US" sz="2800" b="1" dirty="0" smtClean="0">
                <a:latin typeface="Times New Roman" panose="02020603050405020304" pitchFamily="18" charset="0"/>
                <a:cs typeface="Times New Roman" panose="02020603050405020304" pitchFamily="18" charset="0"/>
              </a:rPr>
              <a:t>ale </a:t>
            </a:r>
            <a:r>
              <a:rPr lang="en-US" sz="2800" b="1" dirty="0" err="1" smtClean="0">
                <a:latin typeface="Times New Roman" panose="02020603050405020304" pitchFamily="18" charset="0"/>
                <a:cs typeface="Times New Roman" panose="02020603050405020304" pitchFamily="18" charset="0"/>
              </a:rPr>
              <a:t>actului</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atribuire</a:t>
            </a:r>
            <a:r>
              <a:rPr lang="en-US" sz="2800" b="1" dirty="0" smtClean="0">
                <a:latin typeface="Times New Roman" panose="02020603050405020304" pitchFamily="18" charset="0"/>
                <a:cs typeface="Times New Roman" panose="02020603050405020304" pitchFamily="18" charset="0"/>
              </a:rPr>
              <a:t> </a:t>
            </a:r>
            <a:r>
              <a:rPr lang="vi-VN" sz="2800" b="1" dirty="0" smtClean="0">
                <a:cs typeface="Times New Roman" panose="02020603050405020304" pitchFamily="18" charset="0"/>
              </a:rPr>
              <a:t>din perspectiva regulilor de concurenţă</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de stat</a:t>
            </a:r>
            <a:endParaRPr lang="en-US"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794461813"/>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32507" y="1317844"/>
            <a:ext cx="10333023" cy="850005"/>
          </a:xfrm>
        </p:spPr>
        <p:txBody>
          <a:bodyPr>
            <a:noAutofit/>
          </a:bodyPr>
          <a:lstStyle/>
          <a:p>
            <a:pPr lvl="0" algn="l">
              <a:spcBef>
                <a:spcPts val="1000"/>
              </a:spcBef>
              <a:tabLst>
                <a:tab pos="0" algn="l"/>
              </a:tabLst>
            </a:pPr>
            <a:r>
              <a:rPr lang="en-US" sz="2000" b="1" dirty="0">
                <a:latin typeface="Times New Roman" panose="02020603050405020304" pitchFamily="18" charset="0"/>
                <a:cs typeface="Times New Roman" panose="02020603050405020304" pitchFamily="18" charset="0"/>
              </a:rPr>
              <a:t>(IV) </a:t>
            </a:r>
            <a:r>
              <a:rPr lang="it-IT" sz="2000" b="1" dirty="0" smtClean="0">
                <a:solidFill>
                  <a:prstClr val="black"/>
                </a:solidFill>
                <a:latin typeface="Times New Roman" panose="02020603050405020304" pitchFamily="18" charset="0"/>
                <a:ea typeface="+mn-ea"/>
                <a:cs typeface="Times New Roman" panose="02020603050405020304" pitchFamily="18" charset="0"/>
              </a:rPr>
              <a:t>Compensați</a:t>
            </a:r>
            <a:r>
              <a:rPr lang="en-US" sz="2000" b="1" dirty="0">
                <a:solidFill>
                  <a:prstClr val="black"/>
                </a:solidFill>
                <a:latin typeface="Times New Roman" panose="02020603050405020304" pitchFamily="18" charset="0"/>
                <a:ea typeface="+mn-ea"/>
                <a:cs typeface="Times New Roman" panose="02020603050405020304" pitchFamily="18" charset="0"/>
              </a:rPr>
              <a:t>a</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it-IT" sz="2000" b="1" dirty="0">
                <a:solidFill>
                  <a:prstClr val="black"/>
                </a:solidFill>
                <a:latin typeface="Times New Roman" panose="02020603050405020304" pitchFamily="18" charset="0"/>
                <a:ea typeface="+mn-ea"/>
                <a:cs typeface="Times New Roman" panose="02020603050405020304" pitchFamily="18" charset="0"/>
              </a:rPr>
              <a:t>pentru prestarea serviciului de interes economic </a:t>
            </a:r>
            <a:r>
              <a:rPr lang="it-IT" sz="2000" b="1" dirty="0" smtClean="0">
                <a:solidFill>
                  <a:prstClr val="black"/>
                </a:solidFill>
                <a:latin typeface="Times New Roman" panose="02020603050405020304" pitchFamily="18" charset="0"/>
                <a:ea typeface="+mn-ea"/>
                <a:cs typeface="Times New Roman" panose="02020603050405020304" pitchFamily="18" charset="0"/>
              </a:rPr>
              <a:t>general</a:t>
            </a:r>
            <a:r>
              <a:rPr lang="ro-RO" sz="2000" b="1" dirty="0" smtClean="0">
                <a:solidFill>
                  <a:prstClr val="black"/>
                </a:solidFill>
                <a:latin typeface="Times New Roman" panose="02020603050405020304" pitchFamily="18" charset="0"/>
                <a:ea typeface="+mn-ea"/>
                <a:cs typeface="Times New Roman" panose="02020603050405020304" pitchFamily="18" charset="0"/>
              </a:rPr>
              <a:t>:</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en-US" sz="2000" dirty="0">
                <a:solidFill>
                  <a:prstClr val="black"/>
                </a:solidFill>
                <a:latin typeface="Times New Roman" panose="02020603050405020304" pitchFamily="18" charset="0"/>
                <a:ea typeface="+mn-ea"/>
                <a:cs typeface="Times New Roman" panose="02020603050405020304" pitchFamily="18" charset="0"/>
              </a:rPr>
              <a:t/>
            </a:r>
            <a:br>
              <a:rPr lang="en-US" sz="2000" dirty="0">
                <a:solidFill>
                  <a:prstClr val="black"/>
                </a:solidFill>
                <a:latin typeface="Times New Roman" panose="02020603050405020304" pitchFamily="18" charset="0"/>
                <a:ea typeface="+mn-ea"/>
                <a:cs typeface="Times New Roman" panose="02020603050405020304" pitchFamily="18" charset="0"/>
              </a:rPr>
            </a:br>
            <a:endParaRPr lang="en-US" sz="2000" dirty="0">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a:xfrm>
            <a:off x="932508" y="1860041"/>
            <a:ext cx="10333022" cy="4887347"/>
          </a:xfrm>
        </p:spPr>
        <p:txBody>
          <a:bodyPr>
            <a:normAutofit fontScale="85000" lnSpcReduction="20000"/>
          </a:bodyPr>
          <a:lstStyle/>
          <a:p>
            <a:pPr algn="just"/>
            <a:endParaRPr lang="ro-RO" sz="2200" b="1" dirty="0" smtClean="0">
              <a:latin typeface="Times New Roman" panose="02020603050405020304" pitchFamily="18" charset="0"/>
              <a:cs typeface="Times New Roman" panose="02020603050405020304" pitchFamily="18" charset="0"/>
            </a:endParaRPr>
          </a:p>
          <a:p>
            <a:pPr algn="just"/>
            <a:r>
              <a:rPr lang="en-US" sz="2200" b="1" dirty="0" smtClean="0">
                <a:latin typeface="Times New Roman" panose="02020603050405020304" pitchFamily="18" charset="0"/>
                <a:cs typeface="Times New Roman" panose="02020603050405020304" pitchFamily="18" charset="0"/>
              </a:rPr>
              <a:t>1. </a:t>
            </a:r>
            <a:r>
              <a:rPr lang="en-US" sz="2200" b="1" i="1" dirty="0" err="1" smtClean="0">
                <a:latin typeface="Times New Roman" panose="02020603050405020304" pitchFamily="18" charset="0"/>
                <a:cs typeface="Times New Roman" panose="02020603050405020304" pitchFamily="18" charset="0"/>
              </a:rPr>
              <a:t>Parametrii</a:t>
            </a:r>
            <a:r>
              <a:rPr lang="en-US" sz="2200" b="1" i="1" dirty="0" smtClean="0">
                <a:latin typeface="Times New Roman" panose="02020603050405020304" pitchFamily="18" charset="0"/>
                <a:cs typeface="Times New Roman" panose="02020603050405020304" pitchFamily="18" charset="0"/>
              </a:rPr>
              <a:t> </a:t>
            </a:r>
            <a:r>
              <a:rPr lang="en-US" sz="2200" b="1" i="1" dirty="0">
                <a:latin typeface="Times New Roman" panose="02020603050405020304" pitchFamily="18" charset="0"/>
                <a:cs typeface="Times New Roman" panose="02020603050405020304" pitchFamily="18" charset="0"/>
              </a:rPr>
              <a:t>de </a:t>
            </a:r>
            <a:r>
              <a:rPr lang="en-US" sz="2200" b="1" i="1" dirty="0" err="1">
                <a:latin typeface="Times New Roman" panose="02020603050405020304" pitchFamily="18" charset="0"/>
                <a:cs typeface="Times New Roman" panose="02020603050405020304" pitchFamily="18" charset="0"/>
              </a:rPr>
              <a:t>calcul</a:t>
            </a:r>
            <a:r>
              <a:rPr lang="en-US" sz="2200" b="1" i="1" dirty="0">
                <a:latin typeface="Times New Roman" panose="02020603050405020304" pitchFamily="18" charset="0"/>
                <a:cs typeface="Times New Roman" panose="02020603050405020304" pitchFamily="18" charset="0"/>
              </a:rPr>
              <a:t> al </a:t>
            </a:r>
            <a:r>
              <a:rPr lang="en-US" sz="2200" b="1" i="1" dirty="0" err="1" smtClean="0">
                <a:latin typeface="Times New Roman" panose="02020603050405020304" pitchFamily="18" charset="0"/>
                <a:cs typeface="Times New Roman" panose="02020603050405020304" pitchFamily="18" charset="0"/>
              </a:rPr>
              <a:t>compensației</a:t>
            </a:r>
            <a:r>
              <a:rPr lang="ro-RO" sz="2200" b="1" i="1" dirty="0" smtClean="0">
                <a:latin typeface="Times New Roman" panose="02020603050405020304" pitchFamily="18" charset="0"/>
                <a:cs typeface="Times New Roman" panose="02020603050405020304" pitchFamily="18" charset="0"/>
              </a:rPr>
              <a:t>:</a:t>
            </a:r>
          </a:p>
          <a:p>
            <a:pPr algn="just"/>
            <a:endParaRPr lang="ro-RO" sz="2200" b="1" dirty="0">
              <a:latin typeface="Times New Roman" panose="02020603050405020304" pitchFamily="18" charset="0"/>
              <a:cs typeface="Times New Roman" panose="02020603050405020304" pitchFamily="18" charset="0"/>
            </a:endParaRPr>
          </a:p>
          <a:p>
            <a:pPr marL="1200150" lvl="2" indent="-285750" algn="just">
              <a:lnSpc>
                <a:spcPct val="120000"/>
              </a:lnSpc>
              <a:buFont typeface="Arial" panose="020B0604020202020204" pitchFamily="34" charset="0"/>
              <a:buChar char="•"/>
            </a:pPr>
            <a:r>
              <a:rPr lang="en-US" sz="2200" dirty="0" err="1" smtClean="0">
                <a:latin typeface="Times New Roman" panose="02020603050405020304" pitchFamily="18" charset="0"/>
                <a:cs typeface="Times New Roman" panose="02020603050405020304" pitchFamily="18" charset="0"/>
              </a:rPr>
              <a:t>trebuie</a:t>
            </a:r>
            <a:r>
              <a:rPr lang="en-US" sz="2200" dirty="0" smtClean="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să</a:t>
            </a:r>
            <a:r>
              <a:rPr lang="en-US" sz="2200" dirty="0">
                <a:latin typeface="Times New Roman" panose="02020603050405020304" pitchFamily="18" charset="0"/>
                <a:cs typeface="Times New Roman" panose="02020603050405020304" pitchFamily="18" charset="0"/>
              </a:rPr>
              <a:t> fie </a:t>
            </a:r>
            <a:r>
              <a:rPr lang="en-US" sz="2200" dirty="0" err="1">
                <a:latin typeface="Times New Roman" panose="02020603050405020304" pitchFamily="18" charset="0"/>
                <a:cs typeface="Times New Roman" panose="02020603050405020304" pitchFamily="18" charset="0"/>
              </a:rPr>
              <a:t>stabiliți</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în</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prealabil</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în</a:t>
            </a:r>
            <a:r>
              <a:rPr lang="en-US" sz="2200" dirty="0">
                <a:latin typeface="Times New Roman" panose="02020603050405020304" pitchFamily="18" charset="0"/>
                <a:cs typeface="Times New Roman" panose="02020603050405020304" pitchFamily="18" charset="0"/>
              </a:rPr>
              <a:t> mod </a:t>
            </a:r>
            <a:r>
              <a:rPr lang="en-US" sz="2200" dirty="0" err="1">
                <a:latin typeface="Times New Roman" panose="02020603050405020304" pitchFamily="18" charset="0"/>
                <a:cs typeface="Times New Roman" panose="02020603050405020304" pitchFamily="18" charset="0"/>
              </a:rPr>
              <a:t>obiectiv</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și</a:t>
            </a:r>
            <a:r>
              <a:rPr lang="en-US" sz="2200" dirty="0">
                <a:latin typeface="Times New Roman" panose="02020603050405020304" pitchFamily="18" charset="0"/>
                <a:cs typeface="Times New Roman" panose="02020603050405020304" pitchFamily="18" charset="0"/>
              </a:rPr>
              <a:t> transparent, </a:t>
            </a:r>
            <a:r>
              <a:rPr lang="en-US" sz="2200" dirty="0" err="1">
                <a:latin typeface="Times New Roman" panose="02020603050405020304" pitchFamily="18" charset="0"/>
                <a:cs typeface="Times New Roman" panose="02020603050405020304" pitchFamily="18" charset="0"/>
              </a:rPr>
              <a:t>pentru</a:t>
            </a:r>
            <a:r>
              <a:rPr lang="en-US" sz="2200" dirty="0">
                <a:latin typeface="Times New Roman" panose="02020603050405020304" pitchFamily="18" charset="0"/>
                <a:cs typeface="Times New Roman" panose="02020603050405020304" pitchFamily="18" charset="0"/>
              </a:rPr>
              <a:t> a se </a:t>
            </a:r>
            <a:r>
              <a:rPr lang="en-US" sz="2200" dirty="0" err="1">
                <a:latin typeface="Times New Roman" panose="02020603050405020304" pitchFamily="18" charset="0"/>
                <a:cs typeface="Times New Roman" panose="02020603050405020304" pitchFamily="18" charset="0"/>
              </a:rPr>
              <a:t>garanta</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faptul</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că</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aceștia</a:t>
            </a:r>
            <a:r>
              <a:rPr lang="en-US" sz="2200" dirty="0">
                <a:latin typeface="Times New Roman" panose="02020603050405020304" pitchFamily="18" charset="0"/>
                <a:cs typeface="Times New Roman" panose="02020603050405020304" pitchFamily="18" charset="0"/>
              </a:rPr>
              <a:t> nu </a:t>
            </a:r>
            <a:r>
              <a:rPr lang="en-US" sz="2200" dirty="0" err="1">
                <a:latin typeface="Times New Roman" panose="02020603050405020304" pitchFamily="18" charset="0"/>
                <a:cs typeface="Times New Roman" panose="02020603050405020304" pitchFamily="18" charset="0"/>
              </a:rPr>
              <a:t>conferă</a:t>
            </a:r>
            <a:r>
              <a:rPr lang="en-US" sz="2200" dirty="0">
                <a:latin typeface="Times New Roman" panose="02020603050405020304" pitchFamily="18" charset="0"/>
                <a:cs typeface="Times New Roman" panose="02020603050405020304" pitchFamily="18" charset="0"/>
              </a:rPr>
              <a:t> un </a:t>
            </a:r>
            <a:r>
              <a:rPr lang="en-US" sz="2200" dirty="0" err="1">
                <a:latin typeface="Times New Roman" panose="02020603050405020304" pitchFamily="18" charset="0"/>
                <a:cs typeface="Times New Roman" panose="02020603050405020304" pitchFamily="18" charset="0"/>
              </a:rPr>
              <a:t>avantaj</a:t>
            </a:r>
            <a:r>
              <a:rPr lang="en-US" sz="2200" dirty="0">
                <a:latin typeface="Times New Roman" panose="02020603050405020304" pitchFamily="18" charset="0"/>
                <a:cs typeface="Times New Roman" panose="02020603050405020304" pitchFamily="18" charset="0"/>
              </a:rPr>
              <a:t> economic care </a:t>
            </a:r>
            <a:r>
              <a:rPr lang="en-US" sz="2200" dirty="0" err="1">
                <a:latin typeface="Times New Roman" panose="02020603050405020304" pitchFamily="18" charset="0"/>
                <a:cs typeface="Times New Roman" panose="02020603050405020304" pitchFamily="18" charset="0"/>
              </a:rPr>
              <a:t>ar</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putea</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favoriza</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întreprinderea</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beneficiară</a:t>
            </a:r>
            <a:r>
              <a:rPr lang="en-US" sz="2200" dirty="0">
                <a:latin typeface="Times New Roman" panose="02020603050405020304" pitchFamily="18" charset="0"/>
                <a:cs typeface="Times New Roman" panose="02020603050405020304" pitchFamily="18" charset="0"/>
              </a:rPr>
              <a:t> </a:t>
            </a:r>
            <a:r>
              <a:rPr lang="en-US" sz="2200" dirty="0" err="1">
                <a:latin typeface="Times New Roman" panose="02020603050405020304" pitchFamily="18" charset="0"/>
                <a:cs typeface="Times New Roman" panose="02020603050405020304" pitchFamily="18" charset="0"/>
              </a:rPr>
              <a:t>față</a:t>
            </a:r>
            <a:r>
              <a:rPr lang="en-US" sz="2200" dirty="0">
                <a:latin typeface="Times New Roman" panose="02020603050405020304" pitchFamily="18" charset="0"/>
                <a:cs typeface="Times New Roman" panose="02020603050405020304" pitchFamily="18" charset="0"/>
              </a:rPr>
              <a:t> de </a:t>
            </a:r>
            <a:r>
              <a:rPr lang="en-US" sz="2200" dirty="0" err="1">
                <a:latin typeface="Times New Roman" panose="02020603050405020304" pitchFamily="18" charset="0"/>
                <a:cs typeface="Times New Roman" panose="02020603050405020304" pitchFamily="18" charset="0"/>
              </a:rPr>
              <a:t>întreprinderile</a:t>
            </a:r>
            <a:r>
              <a:rPr lang="en-US" sz="2200" dirty="0">
                <a:latin typeface="Times New Roman" panose="02020603050405020304" pitchFamily="18" charset="0"/>
                <a:cs typeface="Times New Roman" panose="02020603050405020304" pitchFamily="18" charset="0"/>
              </a:rPr>
              <a:t> </a:t>
            </a:r>
            <a:r>
              <a:rPr lang="en-US" sz="2200" dirty="0" err="1" smtClean="0">
                <a:latin typeface="Times New Roman" panose="02020603050405020304" pitchFamily="18" charset="0"/>
                <a:cs typeface="Times New Roman" panose="02020603050405020304" pitchFamily="18" charset="0"/>
              </a:rPr>
              <a:t>concurente</a:t>
            </a:r>
            <a:r>
              <a:rPr lang="ro-RO" sz="2200" dirty="0" smtClean="0">
                <a:latin typeface="Times New Roman" panose="02020603050405020304" pitchFamily="18" charset="0"/>
                <a:cs typeface="Times New Roman" panose="02020603050405020304" pitchFamily="18" charset="0"/>
              </a:rPr>
              <a:t>;</a:t>
            </a:r>
            <a:endParaRPr lang="en-US" sz="2200" dirty="0" smtClean="0">
              <a:latin typeface="Times New Roman" panose="02020603050405020304" pitchFamily="18" charset="0"/>
              <a:cs typeface="Times New Roman" panose="02020603050405020304" pitchFamily="18" charset="0"/>
            </a:endParaRPr>
          </a:p>
          <a:p>
            <a:pPr marL="1200150" lvl="2" indent="-285750" algn="just">
              <a:lnSpc>
                <a:spcPct val="120000"/>
              </a:lnSpc>
              <a:buFont typeface="Arial" panose="020B0604020202020204" pitchFamily="34" charset="0"/>
              <a:buChar char="•"/>
            </a:pPr>
            <a:r>
              <a:rPr lang="ro-RO" sz="2200" dirty="0" smtClean="0">
                <a:latin typeface="Times New Roman" panose="02020603050405020304" pitchFamily="18" charset="0"/>
                <a:cs typeface="Times New Roman" panose="02020603050405020304" pitchFamily="18" charset="0"/>
              </a:rPr>
              <a:t>î</a:t>
            </a:r>
            <a:r>
              <a:rPr lang="en-US" sz="2200" dirty="0" err="1" smtClean="0">
                <a:latin typeface="Times New Roman" panose="02020603050405020304" pitchFamily="18" charset="0"/>
                <a:cs typeface="Times New Roman" panose="02020603050405020304" pitchFamily="18" charset="0"/>
              </a:rPr>
              <a:t>nc</a:t>
            </a:r>
            <a:r>
              <a:rPr lang="ro-RO" sz="2200" dirty="0" smtClean="0">
                <a:latin typeface="Times New Roman" panose="02020603050405020304" pitchFamily="18" charset="0"/>
                <a:cs typeface="Times New Roman" panose="02020603050405020304" pitchFamily="18" charset="0"/>
              </a:rPr>
              <a:t>ă</a:t>
            </a:r>
            <a:r>
              <a:rPr lang="en-US" sz="2200" dirty="0" smtClean="0">
                <a:latin typeface="Times New Roman" panose="02020603050405020304" pitchFamily="18" charset="0"/>
                <a:cs typeface="Times New Roman" panose="02020603050405020304" pitchFamily="18" charset="0"/>
              </a:rPr>
              <a:t> de la </a:t>
            </a:r>
            <a:r>
              <a:rPr lang="ro-RO" sz="2200" dirty="0" smtClean="0">
                <a:latin typeface="Times New Roman" panose="02020603050405020304" pitchFamily="18" charset="0"/>
                <a:cs typeface="Times New Roman" panose="02020603050405020304" pitchFamily="18" charset="0"/>
              </a:rPr>
              <a:t>î</a:t>
            </a:r>
            <a:r>
              <a:rPr lang="en-US" sz="2200" dirty="0" err="1" smtClean="0">
                <a:latin typeface="Times New Roman" panose="02020603050405020304" pitchFamily="18" charset="0"/>
                <a:cs typeface="Times New Roman" panose="02020603050405020304" pitchFamily="18" charset="0"/>
              </a:rPr>
              <a:t>nceput</a:t>
            </a:r>
            <a:r>
              <a:rPr lang="en-US" sz="2200" dirty="0" smtClean="0">
                <a:latin typeface="Times New Roman" panose="02020603050405020304" pitchFamily="18" charset="0"/>
                <a:cs typeface="Times New Roman" panose="02020603050405020304" pitchFamily="18" charset="0"/>
              </a:rPr>
              <a:t>,</a:t>
            </a:r>
            <a:r>
              <a:rPr lang="ro-RO" sz="2200" dirty="0" smtClean="0">
                <a:latin typeface="Times New Roman" panose="02020603050405020304" pitchFamily="18" charset="0"/>
                <a:cs typeface="Times New Roman" panose="02020603050405020304" pitchFamily="18" charset="0"/>
              </a:rPr>
              <a:t> trebuie să fie clar modul cum se calculează compensaţia;</a:t>
            </a:r>
          </a:p>
          <a:p>
            <a:pPr marL="1200150" lvl="2" indent="-285750" algn="just">
              <a:lnSpc>
                <a:spcPct val="120000"/>
              </a:lnSpc>
              <a:buFont typeface="Arial" panose="020B0604020202020204" pitchFamily="34" charset="0"/>
              <a:buChar char="•"/>
            </a:pPr>
            <a:r>
              <a:rPr lang="ro-RO" sz="2200" dirty="0" smtClean="0">
                <a:latin typeface="Times New Roman" panose="02020603050405020304" pitchFamily="18" charset="0"/>
                <a:cs typeface="Times New Roman" panose="02020603050405020304" pitchFamily="18" charset="0"/>
              </a:rPr>
              <a:t>trebuie să se ştie</a:t>
            </a:r>
            <a:r>
              <a:rPr lang="en-US" sz="2200" dirty="0" smtClean="0">
                <a:latin typeface="Times New Roman" panose="02020603050405020304" pitchFamily="18" charset="0"/>
                <a:cs typeface="Times New Roman" panose="02020603050405020304" pitchFamily="18" charset="0"/>
              </a:rPr>
              <a:t>,</a:t>
            </a:r>
            <a:r>
              <a:rPr lang="ro-RO" sz="2200" dirty="0" smtClean="0">
                <a:latin typeface="Times New Roman" panose="02020603050405020304" pitchFamily="18" charset="0"/>
                <a:cs typeface="Times New Roman" panose="02020603050405020304" pitchFamily="18" charset="0"/>
              </a:rPr>
              <a:t> de la început</a:t>
            </a:r>
            <a:r>
              <a:rPr lang="en-US" sz="2200" dirty="0" smtClean="0">
                <a:latin typeface="Times New Roman" panose="02020603050405020304" pitchFamily="18" charset="0"/>
                <a:cs typeface="Times New Roman" panose="02020603050405020304" pitchFamily="18" charset="0"/>
              </a:rPr>
              <a:t>,</a:t>
            </a:r>
            <a:r>
              <a:rPr lang="ro-RO" sz="2200" dirty="0" smtClean="0">
                <a:latin typeface="Times New Roman" panose="02020603050405020304" pitchFamily="18" charset="0"/>
                <a:cs typeface="Times New Roman" panose="02020603050405020304" pitchFamily="18" charset="0"/>
              </a:rPr>
              <a:t> modul în care vor fi </a:t>
            </a:r>
            <a:r>
              <a:rPr lang="en-US" sz="2200" dirty="0" smtClean="0">
                <a:latin typeface="Times New Roman" panose="02020603050405020304" pitchFamily="18" charset="0"/>
                <a:cs typeface="Times New Roman" panose="02020603050405020304" pitchFamily="18" charset="0"/>
              </a:rPr>
              <a:t> </a:t>
            </a:r>
            <a:r>
              <a:rPr lang="ro-RO" sz="2200" dirty="0" smtClean="0">
                <a:latin typeface="Times New Roman" panose="02020603050405020304" pitchFamily="18" charset="0"/>
                <a:cs typeface="Times New Roman" panose="02020603050405020304" pitchFamily="18" charset="0"/>
              </a:rPr>
              <a:t>stabilite şi calculate costurile care vor fi compensate;</a:t>
            </a:r>
          </a:p>
          <a:p>
            <a:pPr marL="1200150" lvl="2" indent="-285750" algn="just">
              <a:lnSpc>
                <a:spcPct val="120000"/>
              </a:lnSpc>
              <a:buFont typeface="Arial" panose="020B0604020202020204" pitchFamily="34" charset="0"/>
              <a:buChar char="•"/>
            </a:pPr>
            <a:r>
              <a:rPr lang="ro-RO" sz="2200" dirty="0" smtClean="0">
                <a:latin typeface="Times New Roman" panose="02020603050405020304" pitchFamily="18" charset="0"/>
                <a:cs typeface="Times New Roman" panose="02020603050405020304" pitchFamily="18" charset="0"/>
              </a:rPr>
              <a:t>dacă întreprinderii i se oferă un profit rezonabil ca parte a compensaţiei, actul de atribuire a serviciului trebuie să stabilească şi criteriile pentru calcularea acestuia;</a:t>
            </a:r>
          </a:p>
          <a:p>
            <a:pPr marL="1200150" lvl="2" indent="-285750" algn="just">
              <a:lnSpc>
                <a:spcPct val="120000"/>
              </a:lnSpc>
              <a:buFont typeface="Arial" panose="020B0604020202020204" pitchFamily="34" charset="0"/>
              <a:buChar char="•"/>
            </a:pPr>
            <a:r>
              <a:rPr lang="ro-RO" sz="2200" dirty="0" smtClean="0">
                <a:latin typeface="Times New Roman" panose="02020603050405020304" pitchFamily="18" charset="0"/>
                <a:cs typeface="Times New Roman" panose="02020603050405020304" pitchFamily="18" charset="0"/>
              </a:rPr>
              <a:t>dacă se prevede o revizuire a valorii compensaţiei pe durata de valabilitate a actului de atribuire, acesta trebuie să specifice şi modalităţile de efectuare a acestei revizuiri;</a:t>
            </a:r>
            <a:endParaRPr lang="en-US" sz="2200" dirty="0" smtClean="0">
              <a:latin typeface="Times New Roman" panose="02020603050405020304" pitchFamily="18" charset="0"/>
              <a:cs typeface="Times New Roman" panose="02020603050405020304" pitchFamily="18" charset="0"/>
            </a:endParaRPr>
          </a:p>
          <a:p>
            <a:pPr marL="1200150" lvl="2" indent="-285750" algn="just">
              <a:lnSpc>
                <a:spcPct val="120000"/>
              </a:lnSpc>
              <a:buFont typeface="Arial" panose="020B0604020202020204" pitchFamily="34" charset="0"/>
              <a:buChar char="•"/>
            </a:pPr>
            <a:r>
              <a:rPr lang="ro-RO" sz="2200" dirty="0">
                <a:latin typeface="Times New Roman" panose="02020603050405020304" pitchFamily="18" charset="0"/>
                <a:cs typeface="Times New Roman" panose="02020603050405020304" pitchFamily="18" charset="0"/>
              </a:rPr>
              <a:t>c</a:t>
            </a:r>
            <a:r>
              <a:rPr lang="en-US" sz="2200" dirty="0" err="1" smtClean="0">
                <a:latin typeface="Times New Roman" panose="02020603050405020304" pitchFamily="18" charset="0"/>
                <a:cs typeface="Times New Roman" panose="02020603050405020304" pitchFamily="18" charset="0"/>
              </a:rPr>
              <a:t>uantumul</a:t>
            </a:r>
            <a:r>
              <a:rPr lang="en-US" sz="2200" dirty="0" smtClean="0">
                <a:latin typeface="Times New Roman" panose="02020603050405020304" pitchFamily="18" charset="0"/>
                <a:cs typeface="Times New Roman" panose="02020603050405020304" pitchFamily="18" charset="0"/>
              </a:rPr>
              <a:t> total al </a:t>
            </a:r>
            <a:r>
              <a:rPr lang="en-US" sz="2200" dirty="0" err="1" smtClean="0">
                <a:latin typeface="Times New Roman" panose="02020603050405020304" pitchFamily="18" charset="0"/>
                <a:cs typeface="Times New Roman" panose="02020603050405020304" pitchFamily="18" charset="0"/>
              </a:rPr>
              <a:t>compensa</a:t>
            </a:r>
            <a:r>
              <a:rPr lang="ro-RO" sz="2200" dirty="0" smtClean="0">
                <a:latin typeface="Times New Roman" panose="02020603050405020304" pitchFamily="18" charset="0"/>
                <a:cs typeface="Times New Roman" panose="02020603050405020304" pitchFamily="18" charset="0"/>
              </a:rPr>
              <a:t>ţiei, pe întreaga perioadă de derulare a contractului, trebuie cunoscut încă din faza de avizare.</a:t>
            </a:r>
          </a:p>
          <a:p>
            <a:pPr marL="1200150" lvl="2" indent="-285750" algn="just">
              <a:lnSpc>
                <a:spcPct val="120000"/>
              </a:lnSpc>
              <a:buFont typeface="Arial" panose="020B0604020202020204" pitchFamily="34" charset="0"/>
              <a:buChar char="•"/>
            </a:pPr>
            <a:endParaRPr lang="ro-RO" sz="2000" dirty="0" smtClean="0">
              <a:latin typeface="Times New Roman" panose="02020603050405020304" pitchFamily="18" charset="0"/>
              <a:cs typeface="Times New Roman" panose="02020603050405020304" pitchFamily="18" charset="0"/>
            </a:endParaRPr>
          </a:p>
          <a:p>
            <a:pPr lvl="1" algn="just"/>
            <a:endParaRPr lang="en-US" dirty="0">
              <a:latin typeface="Times New Roman" panose="02020603050405020304" pitchFamily="18" charset="0"/>
              <a:cs typeface="Times New Roman" panose="02020603050405020304" pitchFamily="18" charset="0"/>
            </a:endParaRPr>
          </a:p>
        </p:txBody>
      </p:sp>
      <p:sp>
        <p:nvSpPr>
          <p:cNvPr id="5" name="Title 1"/>
          <p:cNvSpPr txBox="1">
            <a:spLocks/>
          </p:cNvSpPr>
          <p:nvPr/>
        </p:nvSpPr>
        <p:spPr>
          <a:xfrm>
            <a:off x="932507" y="437499"/>
            <a:ext cx="10302843" cy="10189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a:r>
              <a:rPr lang="vi-VN" sz="2800" b="1" dirty="0" smtClean="0">
                <a:cs typeface="Times New Roman" panose="02020603050405020304" pitchFamily="18" charset="0"/>
              </a:rPr>
              <a:t>Elementele obligatorii </a:t>
            </a:r>
            <a:r>
              <a:rPr lang="en-US" sz="2800" b="1" dirty="0" smtClean="0">
                <a:latin typeface="Times New Roman" panose="02020603050405020304" pitchFamily="18" charset="0"/>
                <a:cs typeface="Times New Roman" panose="02020603050405020304" pitchFamily="18" charset="0"/>
              </a:rPr>
              <a:t>ale </a:t>
            </a:r>
            <a:r>
              <a:rPr lang="en-US" sz="2800" b="1" dirty="0" err="1" smtClean="0">
                <a:latin typeface="Times New Roman" panose="02020603050405020304" pitchFamily="18" charset="0"/>
                <a:cs typeface="Times New Roman" panose="02020603050405020304" pitchFamily="18" charset="0"/>
              </a:rPr>
              <a:t>actului</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atribuire</a:t>
            </a:r>
            <a:r>
              <a:rPr lang="en-US" sz="2800" b="1" dirty="0" smtClean="0">
                <a:latin typeface="Times New Roman" panose="02020603050405020304" pitchFamily="18" charset="0"/>
                <a:cs typeface="Times New Roman" panose="02020603050405020304" pitchFamily="18" charset="0"/>
              </a:rPr>
              <a:t> </a:t>
            </a:r>
            <a:r>
              <a:rPr lang="vi-VN" sz="2800" b="1" dirty="0" smtClean="0">
                <a:cs typeface="Times New Roman" panose="02020603050405020304" pitchFamily="18" charset="0"/>
              </a:rPr>
              <a:t>din perspectiva regulilor de concurenţă</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de stat</a:t>
            </a:r>
            <a:endParaRPr lang="en-US"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139384646"/>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41560" y="2064185"/>
            <a:ext cx="10275683" cy="4499038"/>
          </a:xfrm>
        </p:spPr>
        <p:txBody>
          <a:bodyPr>
            <a:normAutofit fontScale="85000" lnSpcReduction="10000"/>
          </a:bodyPr>
          <a:lstStyle/>
          <a:p>
            <a:pPr algn="just"/>
            <a:r>
              <a:rPr lang="ro-RO" sz="2000" b="1" i="1" dirty="0" smtClean="0">
                <a:latin typeface="Times New Roman" panose="02020603050405020304" pitchFamily="18" charset="0"/>
                <a:cs typeface="Times New Roman" panose="02020603050405020304" pitchFamily="18" charset="0"/>
              </a:rPr>
              <a:t>2. </a:t>
            </a:r>
            <a:r>
              <a:rPr lang="ro-RO" sz="2000" b="1" i="1" dirty="0">
                <a:latin typeface="Times New Roman" panose="02020603050405020304" pitchFamily="18" charset="0"/>
                <a:cs typeface="Times New Roman" panose="02020603050405020304" pitchFamily="18" charset="0"/>
              </a:rPr>
              <a:t>Costurile – sunt luate în considerare numai costurile nete asociate prestării serviciului public de alimentare a populaţiei cu energie termică</a:t>
            </a:r>
            <a:r>
              <a:rPr lang="ro-RO" sz="2000" b="1" i="1" dirty="0" smtClean="0">
                <a:latin typeface="Times New Roman" panose="02020603050405020304" pitchFamily="18" charset="0"/>
                <a:cs typeface="Times New Roman" panose="02020603050405020304" pitchFamily="18" charset="0"/>
              </a:rPr>
              <a:t>.</a:t>
            </a:r>
            <a:endParaRPr lang="ro-RO" sz="2000" dirty="0">
              <a:latin typeface="Times New Roman" panose="02020603050405020304" pitchFamily="18" charset="0"/>
              <a:cs typeface="Times New Roman" panose="02020603050405020304" pitchFamily="18" charset="0"/>
            </a:endParaRPr>
          </a:p>
          <a:p>
            <a:pPr algn="just"/>
            <a:r>
              <a:rPr lang="ro-RO" sz="1900" b="1" dirty="0" smtClean="0">
                <a:latin typeface="Times New Roman" panose="02020603050405020304" pitchFamily="18" charset="0"/>
                <a:cs typeface="Times New Roman" panose="02020603050405020304" pitchFamily="18" charset="0"/>
              </a:rPr>
              <a:t>Metode de determinare a costurilor unei obligaţii de serviciu public:</a:t>
            </a:r>
          </a:p>
          <a:p>
            <a:pPr marL="800100" lvl="1" indent="-342900" algn="just">
              <a:buFont typeface="Arial" panose="020B0604020202020204" pitchFamily="34" charset="0"/>
              <a:buChar char="•"/>
            </a:pPr>
            <a:r>
              <a:rPr lang="ro-RO" sz="1900" u="sng" dirty="0" smtClean="0">
                <a:latin typeface="Times New Roman" panose="02020603050405020304" pitchFamily="18" charset="0"/>
                <a:cs typeface="Times New Roman" panose="02020603050405020304" pitchFamily="18" charset="0"/>
              </a:rPr>
              <a:t>metodologia costului net evitat</a:t>
            </a:r>
            <a:r>
              <a:rPr lang="ro-RO" sz="1900" dirty="0" smtClean="0">
                <a:latin typeface="Times New Roman" panose="02020603050405020304" pitchFamily="18" charset="0"/>
                <a:cs typeface="Times New Roman" panose="02020603050405020304" pitchFamily="18" charset="0"/>
              </a:rPr>
              <a:t> </a:t>
            </a:r>
            <a:r>
              <a:rPr lang="ro-RO" sz="1900" dirty="0">
                <a:latin typeface="Times New Roman" panose="02020603050405020304" pitchFamily="18" charset="0"/>
                <a:cs typeface="Times New Roman" panose="02020603050405020304" pitchFamily="18" charset="0"/>
              </a:rPr>
              <a:t>- </a:t>
            </a:r>
            <a:r>
              <a:rPr lang="ro-RO" sz="1900" dirty="0" smtClean="0">
                <a:latin typeface="Times New Roman" panose="02020603050405020304" pitchFamily="18" charset="0"/>
                <a:cs typeface="Times New Roman" panose="02020603050405020304" pitchFamily="18" charset="0"/>
              </a:rPr>
              <a:t>costul </a:t>
            </a:r>
            <a:r>
              <a:rPr lang="ro-RO" sz="1900" dirty="0">
                <a:latin typeface="Times New Roman" panose="02020603050405020304" pitchFamily="18" charset="0"/>
                <a:cs typeface="Times New Roman" panose="02020603050405020304" pitchFamily="18" charset="0"/>
              </a:rPr>
              <a:t>net necesar, efectiv sau preconizat, pentru îndeplinirea obligațiilor de serviciu </a:t>
            </a:r>
            <a:r>
              <a:rPr lang="ro-RO" sz="1900" dirty="0" smtClean="0">
                <a:latin typeface="Times New Roman" panose="02020603050405020304" pitchFamily="18" charset="0"/>
                <a:cs typeface="Times New Roman" panose="02020603050405020304" pitchFamily="18" charset="0"/>
              </a:rPr>
              <a:t>public, </a:t>
            </a:r>
            <a:r>
              <a:rPr lang="ro-RO" sz="1900" dirty="0">
                <a:latin typeface="Times New Roman" panose="02020603050405020304" pitchFamily="18" charset="0"/>
                <a:cs typeface="Times New Roman" panose="02020603050405020304" pitchFamily="18" charset="0"/>
              </a:rPr>
              <a:t>se calculează ca diferența dintre costul net suportat de </a:t>
            </a:r>
            <a:r>
              <a:rPr lang="ro-RO" sz="1900" dirty="0" smtClean="0">
                <a:latin typeface="Times New Roman" panose="02020603050405020304" pitchFamily="18" charset="0"/>
                <a:cs typeface="Times New Roman" panose="02020603050405020304" pitchFamily="18" charset="0"/>
              </a:rPr>
              <a:t>întreprindere </a:t>
            </a:r>
            <a:r>
              <a:rPr lang="ro-RO" sz="1900" dirty="0">
                <a:latin typeface="Times New Roman" panose="02020603050405020304" pitchFamily="18" charset="0"/>
                <a:cs typeface="Times New Roman" panose="02020603050405020304" pitchFamily="18" charset="0"/>
              </a:rPr>
              <a:t>atunci când îndeplinește o obligație de serviciu public și costul sau profitul net al aceluiași prestator atunci când își desfășoară activitatea fără a îndeplini o astfel de obligație</a:t>
            </a:r>
            <a:r>
              <a:rPr lang="ro-RO" sz="1900" dirty="0" smtClean="0">
                <a:latin typeface="Times New Roman" panose="02020603050405020304" pitchFamily="18" charset="0"/>
                <a:cs typeface="Times New Roman" panose="02020603050405020304" pitchFamily="18" charset="0"/>
              </a:rPr>
              <a:t>.</a:t>
            </a:r>
          </a:p>
          <a:p>
            <a:pPr marL="800100" lvl="1" indent="-342900" algn="just">
              <a:buFont typeface="Arial" panose="020B0604020202020204" pitchFamily="34" charset="0"/>
              <a:buChar char="•"/>
            </a:pPr>
            <a:r>
              <a:rPr lang="ro-RO" sz="1900" u="sng" dirty="0" smtClean="0">
                <a:latin typeface="Times New Roman" panose="02020603050405020304" pitchFamily="18" charset="0"/>
                <a:cs typeface="Times New Roman" panose="02020603050405020304" pitchFamily="18" charset="0"/>
              </a:rPr>
              <a:t>metodologia bazată pe alocarea </a:t>
            </a:r>
            <a:r>
              <a:rPr lang="ro-RO" sz="1900" u="sng" dirty="0">
                <a:latin typeface="Times New Roman" panose="02020603050405020304" pitchFamily="18" charset="0"/>
                <a:cs typeface="Times New Roman" panose="02020603050405020304" pitchFamily="18" charset="0"/>
              </a:rPr>
              <a:t>costurilor</a:t>
            </a:r>
            <a:r>
              <a:rPr lang="ro-RO" sz="1900" dirty="0">
                <a:latin typeface="Times New Roman" panose="02020603050405020304" pitchFamily="18" charset="0"/>
                <a:cs typeface="Times New Roman" panose="02020603050405020304" pitchFamily="18" charset="0"/>
              </a:rPr>
              <a:t> - costul net necesar pentru îndeplinirea obligațiilor de serviciu public poate fi calculat ca </a:t>
            </a:r>
            <a:r>
              <a:rPr lang="ro-RO" sz="1900" dirty="0" smtClean="0">
                <a:latin typeface="Times New Roman" panose="02020603050405020304" pitchFamily="18" charset="0"/>
                <a:cs typeface="Times New Roman" panose="02020603050405020304" pitchFamily="18" charset="0"/>
              </a:rPr>
              <a:t>diferență </a:t>
            </a:r>
            <a:r>
              <a:rPr lang="ro-RO" sz="1900" dirty="0">
                <a:latin typeface="Times New Roman" panose="02020603050405020304" pitchFamily="18" charset="0"/>
                <a:cs typeface="Times New Roman" panose="02020603050405020304" pitchFamily="18" charset="0"/>
              </a:rPr>
              <a:t>dintre costurile și veniturile </a:t>
            </a:r>
            <a:r>
              <a:rPr lang="ro-RO" sz="1900" dirty="0" smtClean="0">
                <a:latin typeface="Times New Roman" panose="02020603050405020304" pitchFamily="18" charset="0"/>
                <a:cs typeface="Times New Roman" panose="02020603050405020304" pitchFamily="18" charset="0"/>
              </a:rPr>
              <a:t>unei anumite întreprinderi </a:t>
            </a:r>
            <a:r>
              <a:rPr lang="ro-RO" sz="1900" dirty="0">
                <a:latin typeface="Times New Roman" panose="02020603050405020304" pitchFamily="18" charset="0"/>
                <a:cs typeface="Times New Roman" panose="02020603050405020304" pitchFamily="18" charset="0"/>
              </a:rPr>
              <a:t>care îndeplinește obligațiile de serviciu public, astfel cum sunt precizate și estimate în actul de atribuire</a:t>
            </a:r>
            <a:r>
              <a:rPr lang="ro-RO" sz="1900" dirty="0" smtClean="0">
                <a:latin typeface="Times New Roman" panose="02020603050405020304" pitchFamily="18" charset="0"/>
                <a:cs typeface="Times New Roman" panose="02020603050405020304" pitchFamily="18" charset="0"/>
              </a:rPr>
              <a:t>.</a:t>
            </a:r>
          </a:p>
          <a:p>
            <a:pPr marL="800100" lvl="1" indent="-342900" algn="just">
              <a:buFont typeface="Arial" panose="020B0604020202020204" pitchFamily="34" charset="0"/>
              <a:buChar char="•"/>
            </a:pPr>
            <a:endParaRPr lang="ro-RO" sz="1900" dirty="0" smtClean="0">
              <a:latin typeface="Times New Roman" panose="02020603050405020304" pitchFamily="18" charset="0"/>
              <a:cs typeface="Times New Roman" panose="02020603050405020304" pitchFamily="18" charset="0"/>
            </a:endParaRPr>
          </a:p>
          <a:p>
            <a:pPr algn="just"/>
            <a:r>
              <a:rPr lang="ro-RO" sz="1900" b="1" dirty="0">
                <a:latin typeface="Times New Roman" panose="02020603050405020304" pitchFamily="18" charset="0"/>
                <a:cs typeface="Times New Roman" panose="02020603050405020304" pitchFamily="18" charset="0"/>
              </a:rPr>
              <a:t>Principii de contabilizare a costurilor:</a:t>
            </a:r>
          </a:p>
          <a:p>
            <a:pPr marL="800100" lvl="1" indent="-342900" algn="just">
              <a:buFont typeface="Arial" panose="020B0604020202020204" pitchFamily="34" charset="0"/>
              <a:buChar char="•"/>
            </a:pPr>
            <a:r>
              <a:rPr lang="ro-RO" sz="1900" dirty="0">
                <a:latin typeface="Times New Roman" panose="02020603050405020304" pitchFamily="18" charset="0"/>
                <a:cs typeface="Times New Roman" panose="02020603050405020304" pitchFamily="18" charset="0"/>
              </a:rPr>
              <a:t>atunci când activitățile întreprinderii se limitează la serviciul public de alimentare a populaţiei cu energie termică, se pot lua în calcul toate costurile acesteia;</a:t>
            </a:r>
          </a:p>
          <a:p>
            <a:pPr marL="800100" lvl="1" indent="-342900" algn="just">
              <a:buFont typeface="Arial" panose="020B0604020202020204" pitchFamily="34" charset="0"/>
              <a:buChar char="•"/>
            </a:pPr>
            <a:r>
              <a:rPr lang="ro-RO" sz="1900" dirty="0">
                <a:latin typeface="Times New Roman" panose="02020603050405020304" pitchFamily="18" charset="0"/>
                <a:cs typeface="Times New Roman" panose="02020603050405020304" pitchFamily="18" charset="0"/>
              </a:rPr>
              <a:t>atunci când întreprinderea desfășoară și alte </a:t>
            </a:r>
            <a:r>
              <a:rPr lang="ro-RO" sz="1900" dirty="0" smtClean="0">
                <a:latin typeface="Times New Roman" panose="02020603050405020304" pitchFamily="18" charset="0"/>
                <a:cs typeface="Times New Roman" panose="02020603050405020304" pitchFamily="18" charset="0"/>
              </a:rPr>
              <a:t>activități, </a:t>
            </a:r>
            <a:r>
              <a:rPr lang="ro-RO" sz="1900" dirty="0">
                <a:latin typeface="Times New Roman" panose="02020603050405020304" pitchFamily="18" charset="0"/>
                <a:cs typeface="Times New Roman" panose="02020603050405020304" pitchFamily="18" charset="0"/>
              </a:rPr>
              <a:t>care nu intră în domeniul de aplicare al serviciului public de alimentare a populaţiei cu energie termică, se iau în calcul numai costurile legate de acest serviciu;</a:t>
            </a:r>
          </a:p>
          <a:p>
            <a:pPr marL="800100" lvl="1" indent="-342900" algn="just">
              <a:buFont typeface="Arial" panose="020B0604020202020204" pitchFamily="34" charset="0"/>
              <a:buChar char="•"/>
            </a:pPr>
            <a:r>
              <a:rPr lang="ro-RO" sz="1900" dirty="0">
                <a:latin typeface="Times New Roman" panose="02020603050405020304" pitchFamily="18" charset="0"/>
                <a:cs typeface="Times New Roman" panose="02020603050405020304" pitchFamily="18" charset="0"/>
              </a:rPr>
              <a:t>costurile legate de investiții privind infrastructura, respectiv amortizarea acestora pe perioada pentru care a fost încredinţată prestarea serviciului, pot fi luate în calcul atunci când acestea sunt necesare pentru îndeplinirea serviciului public de alimentare a populaţiei cu energie termică</a:t>
            </a:r>
            <a:r>
              <a:rPr lang="ro-RO" sz="1900" dirty="0" smtClean="0">
                <a:latin typeface="Times New Roman" panose="02020603050405020304" pitchFamily="18" charset="0"/>
                <a:cs typeface="Times New Roman" panose="02020603050405020304" pitchFamily="18" charset="0"/>
              </a:rPr>
              <a:t>.</a:t>
            </a:r>
            <a:endParaRPr lang="ro-RO" sz="1900" dirty="0">
              <a:latin typeface="Times New Roman" panose="02020603050405020304" pitchFamily="18" charset="0"/>
              <a:cs typeface="Times New Roman" panose="02020603050405020304" pitchFamily="18" charset="0"/>
            </a:endParaRPr>
          </a:p>
        </p:txBody>
      </p:sp>
      <p:sp>
        <p:nvSpPr>
          <p:cNvPr id="5" name="Title 1"/>
          <p:cNvSpPr txBox="1">
            <a:spLocks/>
          </p:cNvSpPr>
          <p:nvPr/>
        </p:nvSpPr>
        <p:spPr>
          <a:xfrm>
            <a:off x="932507" y="401284"/>
            <a:ext cx="10302843" cy="10189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a:r>
              <a:rPr lang="vi-VN" sz="2800" b="1" dirty="0" smtClean="0">
                <a:cs typeface="Times New Roman" panose="02020603050405020304" pitchFamily="18" charset="0"/>
              </a:rPr>
              <a:t>Elementele obligatorii </a:t>
            </a:r>
            <a:r>
              <a:rPr lang="en-US" sz="2800" b="1" dirty="0" smtClean="0">
                <a:latin typeface="Times New Roman" panose="02020603050405020304" pitchFamily="18" charset="0"/>
                <a:cs typeface="Times New Roman" panose="02020603050405020304" pitchFamily="18" charset="0"/>
              </a:rPr>
              <a:t>ale </a:t>
            </a:r>
            <a:r>
              <a:rPr lang="en-US" sz="2800" b="1" dirty="0" err="1" smtClean="0">
                <a:latin typeface="Times New Roman" panose="02020603050405020304" pitchFamily="18" charset="0"/>
                <a:cs typeface="Times New Roman" panose="02020603050405020304" pitchFamily="18" charset="0"/>
              </a:rPr>
              <a:t>actului</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atribuire</a:t>
            </a:r>
            <a:r>
              <a:rPr lang="en-US" sz="2800" b="1" dirty="0" smtClean="0">
                <a:latin typeface="Times New Roman" panose="02020603050405020304" pitchFamily="18" charset="0"/>
                <a:cs typeface="Times New Roman" panose="02020603050405020304" pitchFamily="18" charset="0"/>
              </a:rPr>
              <a:t> </a:t>
            </a:r>
            <a:r>
              <a:rPr lang="vi-VN" sz="2800" b="1" dirty="0" smtClean="0">
                <a:cs typeface="Times New Roman" panose="02020603050405020304" pitchFamily="18" charset="0"/>
              </a:rPr>
              <a:t>din perspectiva regulilor de concurenţă</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de stat</a:t>
            </a:r>
            <a:endParaRPr lang="en-US" sz="2000" b="1" dirty="0">
              <a:latin typeface="Times New Roman" panose="02020603050405020304" pitchFamily="18" charset="0"/>
              <a:cs typeface="Times New Roman" panose="02020603050405020304" pitchFamily="18" charset="0"/>
            </a:endParaRPr>
          </a:p>
        </p:txBody>
      </p:sp>
      <p:sp>
        <p:nvSpPr>
          <p:cNvPr id="6" name="Title 1"/>
          <p:cNvSpPr>
            <a:spLocks noGrp="1"/>
          </p:cNvSpPr>
          <p:nvPr>
            <p:ph type="ctrTitle"/>
          </p:nvPr>
        </p:nvSpPr>
        <p:spPr>
          <a:xfrm>
            <a:off x="932507" y="1317844"/>
            <a:ext cx="10333023" cy="850005"/>
          </a:xfrm>
        </p:spPr>
        <p:txBody>
          <a:bodyPr>
            <a:noAutofit/>
          </a:bodyPr>
          <a:lstStyle/>
          <a:p>
            <a:pPr lvl="0" algn="l">
              <a:spcBef>
                <a:spcPts val="1000"/>
              </a:spcBef>
              <a:tabLst>
                <a:tab pos="0" algn="l"/>
              </a:tabLst>
            </a:pPr>
            <a:r>
              <a:rPr lang="en-US" sz="2000" b="1" dirty="0">
                <a:latin typeface="Times New Roman" panose="02020603050405020304" pitchFamily="18" charset="0"/>
                <a:cs typeface="Times New Roman" panose="02020603050405020304" pitchFamily="18" charset="0"/>
              </a:rPr>
              <a:t>(IV) </a:t>
            </a:r>
            <a:r>
              <a:rPr lang="it-IT" sz="2000" b="1" dirty="0" smtClean="0">
                <a:solidFill>
                  <a:prstClr val="black"/>
                </a:solidFill>
                <a:latin typeface="Times New Roman" panose="02020603050405020304" pitchFamily="18" charset="0"/>
                <a:ea typeface="+mn-ea"/>
                <a:cs typeface="Times New Roman" panose="02020603050405020304" pitchFamily="18" charset="0"/>
              </a:rPr>
              <a:t>Compensați</a:t>
            </a:r>
            <a:r>
              <a:rPr lang="en-US" sz="2000" b="1" dirty="0">
                <a:solidFill>
                  <a:prstClr val="black"/>
                </a:solidFill>
                <a:latin typeface="Times New Roman" panose="02020603050405020304" pitchFamily="18" charset="0"/>
                <a:ea typeface="+mn-ea"/>
                <a:cs typeface="Times New Roman" panose="02020603050405020304" pitchFamily="18" charset="0"/>
              </a:rPr>
              <a:t>a</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it-IT" sz="2000" b="1" dirty="0">
                <a:solidFill>
                  <a:prstClr val="black"/>
                </a:solidFill>
                <a:latin typeface="Times New Roman" panose="02020603050405020304" pitchFamily="18" charset="0"/>
                <a:ea typeface="+mn-ea"/>
                <a:cs typeface="Times New Roman" panose="02020603050405020304" pitchFamily="18" charset="0"/>
              </a:rPr>
              <a:t>pentru prestarea serviciului de interes economic </a:t>
            </a:r>
            <a:r>
              <a:rPr lang="it-IT" sz="2000" b="1" dirty="0" smtClean="0">
                <a:solidFill>
                  <a:prstClr val="black"/>
                </a:solidFill>
                <a:latin typeface="Times New Roman" panose="02020603050405020304" pitchFamily="18" charset="0"/>
                <a:ea typeface="+mn-ea"/>
                <a:cs typeface="Times New Roman" panose="02020603050405020304" pitchFamily="18" charset="0"/>
              </a:rPr>
              <a:t>general</a:t>
            </a:r>
            <a:r>
              <a:rPr lang="ro-RO" sz="2000" b="1" dirty="0" smtClean="0">
                <a:solidFill>
                  <a:prstClr val="black"/>
                </a:solidFill>
                <a:latin typeface="Times New Roman" panose="02020603050405020304" pitchFamily="18" charset="0"/>
                <a:ea typeface="+mn-ea"/>
                <a:cs typeface="Times New Roman" panose="02020603050405020304" pitchFamily="18" charset="0"/>
              </a:rPr>
              <a:t>:</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en-US" sz="2000" dirty="0">
                <a:solidFill>
                  <a:prstClr val="black"/>
                </a:solidFill>
                <a:latin typeface="Times New Roman" panose="02020603050405020304" pitchFamily="18" charset="0"/>
                <a:ea typeface="+mn-ea"/>
                <a:cs typeface="Times New Roman" panose="02020603050405020304" pitchFamily="18" charset="0"/>
              </a:rPr>
              <a:t/>
            </a:r>
            <a:br>
              <a:rPr lang="en-US" sz="2000" dirty="0">
                <a:solidFill>
                  <a:prstClr val="black"/>
                </a:solidFill>
                <a:latin typeface="Times New Roman" panose="02020603050405020304" pitchFamily="18" charset="0"/>
                <a:ea typeface="+mn-ea"/>
                <a:cs typeface="Times New Roman" panose="02020603050405020304" pitchFamily="18" charset="0"/>
              </a:rPr>
            </a:br>
            <a:endParaRPr 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583161341"/>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32507" y="2214211"/>
            <a:ext cx="10302843" cy="4345576"/>
          </a:xfrm>
        </p:spPr>
        <p:txBody>
          <a:bodyPr>
            <a:normAutofit lnSpcReduction="10000"/>
          </a:bodyPr>
          <a:lstStyle/>
          <a:p>
            <a:pPr algn="just"/>
            <a:r>
              <a:rPr lang="ro-RO" sz="2000" b="1" i="1" dirty="0" smtClean="0">
                <a:latin typeface="Times New Roman" panose="02020603050405020304" pitchFamily="18" charset="0"/>
                <a:cs typeface="Times New Roman" panose="02020603050405020304" pitchFamily="18" charset="0"/>
              </a:rPr>
              <a:t>3. </a:t>
            </a:r>
            <a:r>
              <a:rPr lang="ro-RO" sz="2000" b="1" i="1" dirty="0">
                <a:latin typeface="Times New Roman" panose="02020603050405020304" pitchFamily="18" charset="0"/>
                <a:cs typeface="Times New Roman" panose="02020603050405020304" pitchFamily="18" charset="0"/>
              </a:rPr>
              <a:t>Veniturile </a:t>
            </a:r>
            <a:r>
              <a:rPr lang="en-US" sz="2000" b="1" i="1" dirty="0">
                <a:latin typeface="Times New Roman" panose="02020603050405020304" pitchFamily="18" charset="0"/>
                <a:cs typeface="Times New Roman" panose="02020603050405020304" pitchFamily="18" charset="0"/>
              </a:rPr>
              <a:t>– </a:t>
            </a:r>
            <a:r>
              <a:rPr lang="ro-RO" sz="2000" b="1" i="1" dirty="0">
                <a:latin typeface="Times New Roman" panose="02020603050405020304" pitchFamily="18" charset="0"/>
                <a:cs typeface="Times New Roman" panose="02020603050405020304" pitchFamily="18" charset="0"/>
              </a:rPr>
              <a:t>sunt luate în considerare veniturile obținute din prestarea serviciului public de alimentare a populaţiei cu energie termică, indiferent dacă veniturile respective sunt clasificate sau nu ca ajutor de stat în sensul articolului 107 din TFUE</a:t>
            </a:r>
            <a:r>
              <a:rPr lang="ro-RO" sz="2000" b="1" i="1" dirty="0" smtClean="0">
                <a:latin typeface="Times New Roman" panose="02020603050405020304" pitchFamily="18" charset="0"/>
                <a:cs typeface="Times New Roman" panose="02020603050405020304" pitchFamily="18" charset="0"/>
              </a:rPr>
              <a:t>.</a:t>
            </a:r>
          </a:p>
          <a:p>
            <a:pPr algn="just"/>
            <a:endParaRPr lang="ro-RO" sz="2000" dirty="0">
              <a:latin typeface="Times New Roman" panose="02020603050405020304" pitchFamily="18" charset="0"/>
              <a:cs typeface="Times New Roman" panose="02020603050405020304" pitchFamily="18" charset="0"/>
            </a:endParaRPr>
          </a:p>
          <a:p>
            <a:pPr algn="just"/>
            <a:r>
              <a:rPr lang="ro-RO" sz="2000" b="1" dirty="0" smtClean="0">
                <a:latin typeface="Times New Roman" panose="02020603050405020304" pitchFamily="18" charset="0"/>
                <a:cs typeface="Times New Roman" panose="02020603050405020304" pitchFamily="18" charset="0"/>
              </a:rPr>
              <a:t>Principii generale:</a:t>
            </a:r>
          </a:p>
          <a:p>
            <a:pPr algn="just"/>
            <a:endParaRPr lang="ro-RO" sz="2000" b="1" dirty="0">
              <a:latin typeface="Times New Roman" panose="02020603050405020304" pitchFamily="18" charset="0"/>
              <a:cs typeface="Times New Roman" panose="02020603050405020304" pitchFamily="18" charset="0"/>
            </a:endParaRPr>
          </a:p>
          <a:p>
            <a:pPr marL="342900" indent="-342900" algn="just">
              <a:buFont typeface="Times New Roman" panose="02020603050405020304" pitchFamily="18" charset="0"/>
              <a:buChar char="‒"/>
            </a:pPr>
            <a:r>
              <a:rPr lang="ro-RO" sz="2000" dirty="0" smtClean="0">
                <a:latin typeface="Times New Roman" panose="02020603050405020304" pitchFamily="18" charset="0"/>
                <a:cs typeface="Times New Roman" panose="02020603050405020304" pitchFamily="18" charset="0"/>
              </a:rPr>
              <a:t>În actul de atribuire trebuie să se precizeze că veniturile obţinute din prestarea serviciului respectiv vor fi luate în consideraţie la calcularea compensaţiei;</a:t>
            </a:r>
          </a:p>
          <a:p>
            <a:pPr marL="342900" indent="-342900" algn="just">
              <a:buFont typeface="Times New Roman" panose="02020603050405020304" pitchFamily="18" charset="0"/>
              <a:buChar char="‒"/>
            </a:pPr>
            <a:r>
              <a:rPr lang="ro-RO" sz="2000" dirty="0" smtClean="0">
                <a:latin typeface="Times New Roman" panose="02020603050405020304" pitchFamily="18" charset="0"/>
                <a:cs typeface="Times New Roman" panose="02020603050405020304" pitchFamily="18" charset="0"/>
              </a:rPr>
              <a:t>În calculul compensaţiei pot fi luate în considerare şi profiturile obţinute din drepturi speciale sau exclusive, chiar dacă sunt asociate altor activităţi;</a:t>
            </a:r>
          </a:p>
          <a:p>
            <a:pPr marL="342900" indent="-342900" algn="just">
              <a:buFont typeface="Times New Roman" panose="02020603050405020304" pitchFamily="18" charset="0"/>
              <a:buChar char="‒"/>
            </a:pPr>
            <a:r>
              <a:rPr lang="ro-RO" sz="2000" dirty="0" smtClean="0">
                <a:latin typeface="Times New Roman" panose="02020603050405020304" pitchFamily="18" charset="0"/>
                <a:cs typeface="Times New Roman" panose="02020603050405020304" pitchFamily="18" charset="0"/>
              </a:rPr>
              <a:t>Dacă se precizează în actul de atribuire, profiturile </a:t>
            </a:r>
            <a:r>
              <a:rPr lang="ro-RO" sz="2000" dirty="0">
                <a:latin typeface="Times New Roman" panose="02020603050405020304" pitchFamily="18" charset="0"/>
                <a:cs typeface="Times New Roman" panose="02020603050405020304" pitchFamily="18" charset="0"/>
              </a:rPr>
              <a:t>provenite din alte activități decât cele care intră în domeniul de aplicare </a:t>
            </a:r>
            <a:r>
              <a:rPr lang="ro-RO" sz="2000" dirty="0" smtClean="0">
                <a:latin typeface="Times New Roman" panose="02020603050405020304" pitchFamily="18" charset="0"/>
                <a:cs typeface="Times New Roman" panose="02020603050405020304" pitchFamily="18" charset="0"/>
              </a:rPr>
              <a:t>a </a:t>
            </a:r>
            <a:r>
              <a:rPr lang="ro-RO" sz="2000" dirty="0">
                <a:latin typeface="Times New Roman" panose="02020603050405020304" pitchFamily="18" charset="0"/>
                <a:cs typeface="Times New Roman" panose="02020603050405020304" pitchFamily="18" charset="0"/>
              </a:rPr>
              <a:t>serviciului de public de alimentare a populaţiei cu energie </a:t>
            </a:r>
            <a:r>
              <a:rPr lang="ro-RO" sz="2000" dirty="0" smtClean="0">
                <a:latin typeface="Times New Roman" panose="02020603050405020304" pitchFamily="18" charset="0"/>
                <a:cs typeface="Times New Roman" panose="02020603050405020304" pitchFamily="18" charset="0"/>
              </a:rPr>
              <a:t>termică pot fi alocate, </a:t>
            </a:r>
            <a:r>
              <a:rPr lang="ro-RO" sz="2000" dirty="0">
                <a:latin typeface="Times New Roman" panose="02020603050405020304" pitchFamily="18" charset="0"/>
                <a:cs typeface="Times New Roman" panose="02020603050405020304" pitchFamily="18" charset="0"/>
              </a:rPr>
              <a:t>în totalitate sau în </a:t>
            </a:r>
            <a:r>
              <a:rPr lang="ro-RO" sz="2000" dirty="0" smtClean="0">
                <a:latin typeface="Times New Roman" panose="02020603050405020304" pitchFamily="18" charset="0"/>
                <a:cs typeface="Times New Roman" panose="02020603050405020304" pitchFamily="18" charset="0"/>
              </a:rPr>
              <a:t>parte, </a:t>
            </a:r>
            <a:r>
              <a:rPr lang="ro-RO" sz="2000" dirty="0">
                <a:latin typeface="Times New Roman" panose="02020603050405020304" pitchFamily="18" charset="0"/>
                <a:cs typeface="Times New Roman" panose="02020603050405020304" pitchFamily="18" charset="0"/>
              </a:rPr>
              <a:t>pentru finanțarea </a:t>
            </a:r>
            <a:r>
              <a:rPr lang="ro-RO" sz="2000" dirty="0" smtClean="0">
                <a:latin typeface="Times New Roman" panose="02020603050405020304" pitchFamily="18" charset="0"/>
                <a:cs typeface="Times New Roman" panose="02020603050405020304" pitchFamily="18" charset="0"/>
              </a:rPr>
              <a:t>acestuia.</a:t>
            </a:r>
          </a:p>
          <a:p>
            <a:pPr algn="just"/>
            <a:endParaRPr lang="ro-RO" sz="2000" dirty="0">
              <a:latin typeface="Times New Roman" panose="02020603050405020304" pitchFamily="18" charset="0"/>
              <a:cs typeface="Times New Roman" panose="02020603050405020304" pitchFamily="18" charset="0"/>
            </a:endParaRPr>
          </a:p>
        </p:txBody>
      </p:sp>
      <p:sp>
        <p:nvSpPr>
          <p:cNvPr id="5" name="Title 1"/>
          <p:cNvSpPr>
            <a:spLocks noGrp="1"/>
          </p:cNvSpPr>
          <p:nvPr>
            <p:ph type="ctrTitle"/>
          </p:nvPr>
        </p:nvSpPr>
        <p:spPr>
          <a:xfrm>
            <a:off x="932507" y="1317844"/>
            <a:ext cx="10333023" cy="850005"/>
          </a:xfrm>
        </p:spPr>
        <p:txBody>
          <a:bodyPr>
            <a:noAutofit/>
          </a:bodyPr>
          <a:lstStyle/>
          <a:p>
            <a:pPr lvl="0" algn="l">
              <a:spcBef>
                <a:spcPts val="1000"/>
              </a:spcBef>
              <a:tabLst>
                <a:tab pos="0" algn="l"/>
              </a:tabLst>
            </a:pPr>
            <a:r>
              <a:rPr lang="en-US" sz="2000" b="1" dirty="0">
                <a:latin typeface="Times New Roman" panose="02020603050405020304" pitchFamily="18" charset="0"/>
                <a:cs typeface="Times New Roman" panose="02020603050405020304" pitchFamily="18" charset="0"/>
              </a:rPr>
              <a:t>(IV) </a:t>
            </a:r>
            <a:r>
              <a:rPr lang="it-IT" sz="2000" b="1" dirty="0" smtClean="0">
                <a:solidFill>
                  <a:prstClr val="black"/>
                </a:solidFill>
                <a:latin typeface="Times New Roman" panose="02020603050405020304" pitchFamily="18" charset="0"/>
                <a:ea typeface="+mn-ea"/>
                <a:cs typeface="Times New Roman" panose="02020603050405020304" pitchFamily="18" charset="0"/>
              </a:rPr>
              <a:t>Compensați</a:t>
            </a:r>
            <a:r>
              <a:rPr lang="en-US" sz="2000" b="1" dirty="0">
                <a:solidFill>
                  <a:prstClr val="black"/>
                </a:solidFill>
                <a:latin typeface="Times New Roman" panose="02020603050405020304" pitchFamily="18" charset="0"/>
                <a:ea typeface="+mn-ea"/>
                <a:cs typeface="Times New Roman" panose="02020603050405020304" pitchFamily="18" charset="0"/>
              </a:rPr>
              <a:t>a</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it-IT" sz="2000" b="1" dirty="0">
                <a:solidFill>
                  <a:prstClr val="black"/>
                </a:solidFill>
                <a:latin typeface="Times New Roman" panose="02020603050405020304" pitchFamily="18" charset="0"/>
                <a:ea typeface="+mn-ea"/>
                <a:cs typeface="Times New Roman" panose="02020603050405020304" pitchFamily="18" charset="0"/>
              </a:rPr>
              <a:t>pentru prestarea serviciului de interes economic </a:t>
            </a:r>
            <a:r>
              <a:rPr lang="it-IT" sz="2000" b="1" dirty="0" smtClean="0">
                <a:solidFill>
                  <a:prstClr val="black"/>
                </a:solidFill>
                <a:latin typeface="Times New Roman" panose="02020603050405020304" pitchFamily="18" charset="0"/>
                <a:ea typeface="+mn-ea"/>
                <a:cs typeface="Times New Roman" panose="02020603050405020304" pitchFamily="18" charset="0"/>
              </a:rPr>
              <a:t>general</a:t>
            </a:r>
            <a:r>
              <a:rPr lang="ro-RO" sz="2000" b="1" dirty="0" smtClean="0">
                <a:solidFill>
                  <a:prstClr val="black"/>
                </a:solidFill>
                <a:latin typeface="Times New Roman" panose="02020603050405020304" pitchFamily="18" charset="0"/>
                <a:ea typeface="+mn-ea"/>
                <a:cs typeface="Times New Roman" panose="02020603050405020304" pitchFamily="18" charset="0"/>
              </a:rPr>
              <a:t>:</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en-US" sz="2000" dirty="0">
                <a:solidFill>
                  <a:prstClr val="black"/>
                </a:solidFill>
                <a:latin typeface="Times New Roman" panose="02020603050405020304" pitchFamily="18" charset="0"/>
                <a:ea typeface="+mn-ea"/>
                <a:cs typeface="Times New Roman" panose="02020603050405020304" pitchFamily="18" charset="0"/>
              </a:rPr>
              <a:t/>
            </a:r>
            <a:br>
              <a:rPr lang="en-US" sz="2000" dirty="0">
                <a:solidFill>
                  <a:prstClr val="black"/>
                </a:solidFill>
                <a:latin typeface="Times New Roman" panose="02020603050405020304" pitchFamily="18" charset="0"/>
                <a:ea typeface="+mn-ea"/>
                <a:cs typeface="Times New Roman" panose="02020603050405020304" pitchFamily="18" charset="0"/>
              </a:rPr>
            </a:br>
            <a:endParaRPr lang="en-US" sz="2000" dirty="0">
              <a:latin typeface="Times New Roman" panose="02020603050405020304" pitchFamily="18" charset="0"/>
              <a:cs typeface="Times New Roman" panose="02020603050405020304" pitchFamily="18" charset="0"/>
            </a:endParaRPr>
          </a:p>
        </p:txBody>
      </p:sp>
      <p:sp>
        <p:nvSpPr>
          <p:cNvPr id="6" name="Title 1"/>
          <p:cNvSpPr txBox="1">
            <a:spLocks/>
          </p:cNvSpPr>
          <p:nvPr/>
        </p:nvSpPr>
        <p:spPr>
          <a:xfrm>
            <a:off x="932507" y="401284"/>
            <a:ext cx="10302843" cy="10189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a:r>
              <a:rPr lang="vi-VN" sz="2800" b="1" dirty="0" smtClean="0">
                <a:cs typeface="Times New Roman" panose="02020603050405020304" pitchFamily="18" charset="0"/>
              </a:rPr>
              <a:t>Elementele obligatorii </a:t>
            </a:r>
            <a:r>
              <a:rPr lang="en-US" sz="2800" b="1" dirty="0" smtClean="0">
                <a:latin typeface="Times New Roman" panose="02020603050405020304" pitchFamily="18" charset="0"/>
                <a:cs typeface="Times New Roman" panose="02020603050405020304" pitchFamily="18" charset="0"/>
              </a:rPr>
              <a:t>ale </a:t>
            </a:r>
            <a:r>
              <a:rPr lang="en-US" sz="2800" b="1" dirty="0" err="1" smtClean="0">
                <a:latin typeface="Times New Roman" panose="02020603050405020304" pitchFamily="18" charset="0"/>
                <a:cs typeface="Times New Roman" panose="02020603050405020304" pitchFamily="18" charset="0"/>
              </a:rPr>
              <a:t>actului</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atribuire</a:t>
            </a:r>
            <a:r>
              <a:rPr lang="en-US" sz="2800" b="1" dirty="0" smtClean="0">
                <a:latin typeface="Times New Roman" panose="02020603050405020304" pitchFamily="18" charset="0"/>
                <a:cs typeface="Times New Roman" panose="02020603050405020304" pitchFamily="18" charset="0"/>
              </a:rPr>
              <a:t> </a:t>
            </a:r>
            <a:r>
              <a:rPr lang="vi-VN" sz="2800" b="1" dirty="0" smtClean="0">
                <a:cs typeface="Times New Roman" panose="02020603050405020304" pitchFamily="18" charset="0"/>
              </a:rPr>
              <a:t>din perspectiva regulilor de concurenţă</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de stat</a:t>
            </a:r>
            <a:endParaRPr lang="en-US"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033096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23453" y="515155"/>
            <a:ext cx="10275772" cy="682579"/>
          </a:xfrm>
        </p:spPr>
        <p:txBody>
          <a:bodyPr>
            <a:normAutofit/>
          </a:bodyPr>
          <a:lstStyle/>
          <a:p>
            <a:pPr algn="ctr"/>
            <a:r>
              <a:rPr lang="ro-RO" sz="3200" b="1" dirty="0">
                <a:solidFill>
                  <a:prstClr val="black"/>
                </a:solidFill>
                <a:latin typeface="Times New Roman" panose="02020603050405020304" pitchFamily="18" charset="0"/>
                <a:cs typeface="Times New Roman" panose="02020603050405020304" pitchFamily="18" charset="0"/>
              </a:rPr>
              <a:t>Legislația generală aplicabilă</a:t>
            </a:r>
            <a:endParaRPr lang="en-US" sz="2000" dirty="0">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a:xfrm>
            <a:off x="923453" y="1197735"/>
            <a:ext cx="10275772" cy="4584756"/>
          </a:xfrm>
        </p:spPr>
        <p:txBody>
          <a:bodyPr>
            <a:noAutofit/>
          </a:bodyPr>
          <a:lstStyle/>
          <a:p>
            <a:pPr marL="0" indent="0" algn="just">
              <a:buNone/>
            </a:pPr>
            <a:endParaRPr lang="ro-RO" sz="2000" dirty="0" smtClean="0">
              <a:latin typeface="Times New Roman" panose="02020603050405020304" pitchFamily="18" charset="0"/>
              <a:cs typeface="Times New Roman" panose="02020603050405020304" pitchFamily="18" charset="0"/>
            </a:endParaRPr>
          </a:p>
          <a:p>
            <a:pPr marL="0" indent="0" algn="just">
              <a:buNone/>
            </a:pPr>
            <a:endParaRPr lang="ro-RO" sz="2000" dirty="0">
              <a:latin typeface="Times New Roman" panose="02020603050405020304" pitchFamily="18" charset="0"/>
              <a:cs typeface="Times New Roman" panose="02020603050405020304" pitchFamily="18" charset="0"/>
            </a:endParaRPr>
          </a:p>
          <a:p>
            <a:pPr marL="0" indent="0" algn="just">
              <a:buNone/>
            </a:pPr>
            <a:r>
              <a:rPr lang="ro-RO" sz="2000" dirty="0" smtClean="0">
                <a:latin typeface="Times New Roman" panose="02020603050405020304" pitchFamily="18" charset="0"/>
                <a:cs typeface="Times New Roman" panose="02020603050405020304" pitchFamily="18" charset="0"/>
              </a:rPr>
              <a:t>Serviciul </a:t>
            </a:r>
            <a:r>
              <a:rPr lang="ro-RO" sz="2000" dirty="0">
                <a:latin typeface="Times New Roman" panose="02020603050405020304" pitchFamily="18" charset="0"/>
                <a:cs typeface="Times New Roman" panose="02020603050405020304" pitchFamily="18" charset="0"/>
              </a:rPr>
              <a:t>public de alimentare cu energie termică este supus regimului juridic al serviciilor economice de interes </a:t>
            </a:r>
            <a:r>
              <a:rPr lang="ro-RO" sz="2000" dirty="0" smtClean="0">
                <a:latin typeface="Times New Roman" panose="02020603050405020304" pitchFamily="18" charset="0"/>
                <a:cs typeface="Times New Roman" panose="02020603050405020304" pitchFamily="18" charset="0"/>
              </a:rPr>
              <a:t>economic general </a:t>
            </a:r>
            <a:r>
              <a:rPr lang="ro-RO" sz="2000" dirty="0">
                <a:latin typeface="Times New Roman" panose="02020603050405020304" pitchFamily="18" charset="0"/>
                <a:cs typeface="Times New Roman" panose="02020603050405020304" pitchFamily="18" charset="0"/>
              </a:rPr>
              <a:t>şi trebuie să îndeplinească următoarele cerinţe fundamentale</a:t>
            </a:r>
            <a:r>
              <a:rPr lang="ro-RO" sz="2000" dirty="0" smtClean="0">
                <a:latin typeface="Times New Roman" panose="02020603050405020304" pitchFamily="18" charset="0"/>
                <a:cs typeface="Times New Roman" panose="02020603050405020304" pitchFamily="18" charset="0"/>
              </a:rPr>
              <a:t>:</a:t>
            </a:r>
          </a:p>
          <a:p>
            <a:pPr marL="0" indent="0" algn="just">
              <a:buNone/>
            </a:pPr>
            <a:endParaRPr lang="en-US" sz="2000" dirty="0">
              <a:latin typeface="Times New Roman" panose="02020603050405020304" pitchFamily="18" charset="0"/>
              <a:cs typeface="Times New Roman" panose="02020603050405020304" pitchFamily="18" charset="0"/>
            </a:endParaRPr>
          </a:p>
          <a:p>
            <a:pPr lvl="1" algn="just">
              <a:buFont typeface="Wingdings" panose="05000000000000000000" pitchFamily="2" charset="2"/>
              <a:buChar char="v"/>
            </a:pPr>
            <a:r>
              <a:rPr lang="ro-RO" sz="2000" dirty="0" smtClean="0">
                <a:latin typeface="Times New Roman" panose="02020603050405020304" pitchFamily="18" charset="0"/>
                <a:cs typeface="Times New Roman" panose="02020603050405020304" pitchFamily="18" charset="0"/>
              </a:rPr>
              <a:t>universalitate;</a:t>
            </a:r>
          </a:p>
          <a:p>
            <a:pPr lvl="1" algn="just">
              <a:buFont typeface="Wingdings" panose="05000000000000000000" pitchFamily="2" charset="2"/>
              <a:buChar char="v"/>
            </a:pPr>
            <a:r>
              <a:rPr lang="ro-RO" sz="2000" dirty="0" smtClean="0">
                <a:latin typeface="Times New Roman" panose="02020603050405020304" pitchFamily="18" charset="0"/>
                <a:cs typeface="Times New Roman" panose="02020603050405020304" pitchFamily="18" charset="0"/>
              </a:rPr>
              <a:t>continuitate </a:t>
            </a:r>
            <a:r>
              <a:rPr lang="ro-RO" sz="2000" dirty="0">
                <a:latin typeface="Times New Roman" panose="02020603050405020304" pitchFamily="18" charset="0"/>
                <a:cs typeface="Times New Roman" panose="02020603050405020304" pitchFamily="18" charset="0"/>
              </a:rPr>
              <a:t>din punct de vedere calitativ şi cantitativ;</a:t>
            </a:r>
            <a:endParaRPr lang="en-US" sz="2000" dirty="0">
              <a:latin typeface="Times New Roman" panose="02020603050405020304" pitchFamily="18" charset="0"/>
              <a:cs typeface="Times New Roman" panose="02020603050405020304" pitchFamily="18" charset="0"/>
            </a:endParaRPr>
          </a:p>
          <a:p>
            <a:pPr lvl="1" algn="just">
              <a:buFont typeface="Wingdings" panose="05000000000000000000" pitchFamily="2" charset="2"/>
              <a:buChar char="v"/>
            </a:pPr>
            <a:r>
              <a:rPr lang="ro-RO" sz="2000" dirty="0">
                <a:latin typeface="Times New Roman" panose="02020603050405020304" pitchFamily="18" charset="0"/>
                <a:cs typeface="Times New Roman" panose="02020603050405020304" pitchFamily="18" charset="0"/>
              </a:rPr>
              <a:t>adaptabilitate la cerinţele consumatorilor;</a:t>
            </a:r>
            <a:endParaRPr lang="en-US" sz="2000" dirty="0">
              <a:latin typeface="Times New Roman" panose="02020603050405020304" pitchFamily="18" charset="0"/>
              <a:cs typeface="Times New Roman" panose="02020603050405020304" pitchFamily="18" charset="0"/>
            </a:endParaRPr>
          </a:p>
          <a:p>
            <a:pPr lvl="1" algn="just">
              <a:buFont typeface="Wingdings" panose="05000000000000000000" pitchFamily="2" charset="2"/>
              <a:buChar char="v"/>
            </a:pPr>
            <a:r>
              <a:rPr lang="ro-RO" sz="2000" dirty="0">
                <a:latin typeface="Times New Roman" panose="02020603050405020304" pitchFamily="18" charset="0"/>
                <a:cs typeface="Times New Roman" panose="02020603050405020304" pitchFamily="18" charset="0"/>
              </a:rPr>
              <a:t>accesibilitate egală şi nediscriminatorie la serviciul public;</a:t>
            </a:r>
            <a:endParaRPr lang="en-US" sz="2000" dirty="0">
              <a:latin typeface="Times New Roman" panose="02020603050405020304" pitchFamily="18" charset="0"/>
              <a:cs typeface="Times New Roman" panose="02020603050405020304" pitchFamily="18" charset="0"/>
            </a:endParaRPr>
          </a:p>
          <a:p>
            <a:pPr lvl="1" algn="just">
              <a:buFont typeface="Wingdings" panose="05000000000000000000" pitchFamily="2" charset="2"/>
              <a:buChar char="v"/>
            </a:pPr>
            <a:r>
              <a:rPr lang="ro-RO" sz="2000" dirty="0">
                <a:latin typeface="Times New Roman" panose="02020603050405020304" pitchFamily="18" charset="0"/>
                <a:cs typeface="Times New Roman" panose="02020603050405020304" pitchFamily="18" charset="0"/>
              </a:rPr>
              <a:t>transparenţă decizională şi protecţia </a:t>
            </a:r>
            <a:r>
              <a:rPr lang="ro-RO" sz="2000" dirty="0" smtClean="0">
                <a:latin typeface="Times New Roman" panose="02020603050405020304" pitchFamily="18" charset="0"/>
                <a:cs typeface="Times New Roman" panose="02020603050405020304" pitchFamily="18" charset="0"/>
              </a:rPr>
              <a:t>consumatorilor.</a:t>
            </a:r>
            <a:endParaRPr lang="ro-RO" sz="2000" dirty="0">
              <a:latin typeface="Times New Roman" panose="02020603050405020304" pitchFamily="18" charset="0"/>
              <a:cs typeface="Times New Roman" panose="02020603050405020304" pitchFamily="18" charset="0"/>
            </a:endParaRPr>
          </a:p>
          <a:p>
            <a:pPr marL="457200" lvl="1" indent="0" algn="just">
              <a:buNone/>
            </a:pPr>
            <a:endParaRPr lang="ro-RO" sz="2000" dirty="0" smtClean="0">
              <a:latin typeface="Times New Roman" panose="02020603050405020304" pitchFamily="18" charset="0"/>
              <a:cs typeface="Times New Roman" panose="02020603050405020304" pitchFamily="18" charset="0"/>
            </a:endParaRPr>
          </a:p>
          <a:p>
            <a:pPr marL="457200" lvl="1" indent="0" algn="just">
              <a:buNone/>
            </a:pPr>
            <a:endParaRPr lang="ro-RO"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709260357"/>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32507" y="2447614"/>
            <a:ext cx="10302843" cy="4066901"/>
          </a:xfrm>
        </p:spPr>
        <p:txBody>
          <a:bodyPr>
            <a:normAutofit fontScale="92500" lnSpcReduction="10000"/>
          </a:bodyPr>
          <a:lstStyle/>
          <a:p>
            <a:pPr algn="just"/>
            <a:r>
              <a:rPr lang="ro-RO" sz="2000" b="1" i="1" dirty="0" smtClean="0">
                <a:latin typeface="Times New Roman" panose="02020603050405020304" pitchFamily="18" charset="0"/>
                <a:cs typeface="Times New Roman" panose="02020603050405020304" pitchFamily="18" charset="0"/>
              </a:rPr>
              <a:t>4. Profitul </a:t>
            </a:r>
            <a:r>
              <a:rPr lang="ro-RO" sz="2000" b="1" i="1" dirty="0">
                <a:latin typeface="Times New Roman" panose="02020603050405020304" pitchFamily="18" charset="0"/>
                <a:cs typeface="Times New Roman" panose="02020603050405020304" pitchFamily="18" charset="0"/>
              </a:rPr>
              <a:t>rezonabil - </a:t>
            </a:r>
            <a:r>
              <a:rPr lang="ro-RO" sz="2000" b="1" i="1" dirty="0" smtClean="0">
                <a:latin typeface="Times New Roman" panose="02020603050405020304" pitchFamily="18" charset="0"/>
                <a:cs typeface="Times New Roman" panose="02020603050405020304" pitchFamily="18" charset="0"/>
              </a:rPr>
              <a:t>rata </a:t>
            </a:r>
            <a:r>
              <a:rPr lang="ro-RO" sz="2000" b="1" i="1" dirty="0">
                <a:latin typeface="Times New Roman" panose="02020603050405020304" pitchFamily="18" charset="0"/>
                <a:cs typeface="Times New Roman" panose="02020603050405020304" pitchFamily="18" charset="0"/>
              </a:rPr>
              <a:t>rentabilității capitalului pe întreaga perioadă de valabilitate a actului de atribuire, care ar fi cerută de o întreprindere tipică, care analizează dacă să presteze sau nu serviciul de interes economic general, ținând seama de nivelul de risc suportat</a:t>
            </a:r>
            <a:r>
              <a:rPr lang="ro-RO" sz="2000" b="1" dirty="0" smtClean="0">
                <a:latin typeface="Times New Roman" panose="02020603050405020304" pitchFamily="18" charset="0"/>
                <a:cs typeface="Times New Roman" panose="02020603050405020304" pitchFamily="18" charset="0"/>
              </a:rPr>
              <a:t>. </a:t>
            </a:r>
          </a:p>
          <a:p>
            <a:pPr algn="just"/>
            <a:endParaRPr lang="ro-RO" sz="2000" b="1" dirty="0" smtClean="0">
              <a:latin typeface="Times New Roman" panose="02020603050405020304" pitchFamily="18" charset="0"/>
              <a:cs typeface="Times New Roman" panose="02020603050405020304" pitchFamily="18" charset="0"/>
            </a:endParaRPr>
          </a:p>
          <a:p>
            <a:pPr marL="342900" indent="-342900" algn="just">
              <a:buFont typeface="Times New Roman" panose="02020603050405020304" pitchFamily="18" charset="0"/>
              <a:buChar char="−"/>
            </a:pPr>
            <a:r>
              <a:rPr lang="ro-RO" sz="2000" dirty="0" smtClean="0">
                <a:latin typeface="Times New Roman" panose="02020603050405020304" pitchFamily="18" charset="0"/>
                <a:cs typeface="Times New Roman" panose="02020603050405020304" pitchFamily="18" charset="0"/>
              </a:rPr>
              <a:t>Nivelul </a:t>
            </a:r>
            <a:r>
              <a:rPr lang="ro-RO" sz="2000" dirty="0">
                <a:latin typeface="Times New Roman" panose="02020603050405020304" pitchFamily="18" charset="0"/>
                <a:cs typeface="Times New Roman" panose="02020603050405020304" pitchFamily="18" charset="0"/>
              </a:rPr>
              <a:t>de risc depinde de sectorul în cauză, de tipul de serviciu și de caracteristicile mecanismului </a:t>
            </a:r>
            <a:r>
              <a:rPr lang="ro-RO" sz="2000" dirty="0" smtClean="0">
                <a:latin typeface="Times New Roman" panose="02020603050405020304" pitchFamily="18" charset="0"/>
                <a:cs typeface="Times New Roman" panose="02020603050405020304" pitchFamily="18" charset="0"/>
              </a:rPr>
              <a:t>de compensare;</a:t>
            </a:r>
          </a:p>
          <a:p>
            <a:pPr marL="342900" indent="-342900" algn="just">
              <a:buFont typeface="Times New Roman" panose="02020603050405020304" pitchFamily="18" charset="0"/>
              <a:buChar char="−"/>
            </a:pPr>
            <a:r>
              <a:rPr lang="ro-RO" sz="2000" dirty="0">
                <a:latin typeface="Times New Roman" panose="02020603050405020304" pitchFamily="18" charset="0"/>
                <a:cs typeface="Times New Roman" panose="02020603050405020304" pitchFamily="18" charset="0"/>
              </a:rPr>
              <a:t>În cazuri temeinic justificate, se pot utiliza alți indicatori </a:t>
            </a:r>
            <a:r>
              <a:rPr lang="ro-RO" sz="2000" dirty="0" smtClean="0">
                <a:latin typeface="Times New Roman" panose="02020603050405020304" pitchFamily="18" charset="0"/>
                <a:cs typeface="Times New Roman" panose="02020603050405020304" pitchFamily="18" charset="0"/>
              </a:rPr>
              <a:t>ai nivelului </a:t>
            </a:r>
            <a:r>
              <a:rPr lang="ro-RO" sz="2000" dirty="0">
                <a:latin typeface="Times New Roman" panose="02020603050405020304" pitchFamily="18" charset="0"/>
                <a:cs typeface="Times New Roman" panose="02020603050405020304" pitchFamily="18" charset="0"/>
              </a:rPr>
              <a:t>profitului decât rata rentabilității capitalului pentru a se stabili care ar trebui să fie profitul rezonabil, cum ar </a:t>
            </a:r>
            <a:r>
              <a:rPr lang="ro-RO" sz="2000" dirty="0" smtClean="0">
                <a:latin typeface="Times New Roman" panose="02020603050405020304" pitchFamily="18" charset="0"/>
                <a:cs typeface="Times New Roman" panose="02020603050405020304" pitchFamily="18" charset="0"/>
              </a:rPr>
              <a:t>fi: </a:t>
            </a:r>
            <a:r>
              <a:rPr lang="ro-RO" sz="2000" dirty="0">
                <a:latin typeface="Times New Roman" panose="02020603050405020304" pitchFamily="18" charset="0"/>
                <a:cs typeface="Times New Roman" panose="02020603050405020304" pitchFamily="18" charset="0"/>
              </a:rPr>
              <a:t>rata medie de rentabilitate a capitalurilor proprii pe durata de valabilitate a actului de atribuire, rentabilitatea capitalului angajat, randamentul activelor sau rata rentabilității </a:t>
            </a:r>
            <a:r>
              <a:rPr lang="ro-RO" sz="2000" dirty="0" smtClean="0">
                <a:latin typeface="Times New Roman" panose="02020603050405020304" pitchFamily="18" charset="0"/>
                <a:cs typeface="Times New Roman" panose="02020603050405020304" pitchFamily="18" charset="0"/>
              </a:rPr>
              <a:t>comerciale;</a:t>
            </a:r>
            <a:endParaRPr lang="ro-RO" sz="2000" dirty="0">
              <a:latin typeface="Times New Roman" panose="02020603050405020304" pitchFamily="18" charset="0"/>
              <a:cs typeface="Times New Roman" panose="02020603050405020304" pitchFamily="18" charset="0"/>
            </a:endParaRPr>
          </a:p>
          <a:p>
            <a:pPr marL="342900" indent="-342900" algn="just">
              <a:buFont typeface="Times New Roman" panose="02020603050405020304" pitchFamily="18" charset="0"/>
              <a:buChar char="−"/>
            </a:pPr>
            <a:r>
              <a:rPr lang="ro-RO" sz="2000" dirty="0">
                <a:latin typeface="Times New Roman" panose="02020603050405020304" pitchFamily="18" charset="0"/>
                <a:cs typeface="Times New Roman" panose="02020603050405020304" pitchFamily="18" charset="0"/>
              </a:rPr>
              <a:t>O rată a rentabilității capitalului care nu depășește rata swap relevantă, majorată cu o primă de 100 de puncte de </a:t>
            </a:r>
            <a:r>
              <a:rPr lang="ro-RO" sz="2000" dirty="0" smtClean="0">
                <a:latin typeface="Times New Roman" panose="02020603050405020304" pitchFamily="18" charset="0"/>
                <a:cs typeface="Times New Roman" panose="02020603050405020304" pitchFamily="18" charset="0"/>
              </a:rPr>
              <a:t>bază (1%), </a:t>
            </a:r>
            <a:r>
              <a:rPr lang="ro-RO" sz="2000" dirty="0">
                <a:latin typeface="Times New Roman" panose="02020603050405020304" pitchFamily="18" charset="0"/>
                <a:cs typeface="Times New Roman" panose="02020603050405020304" pitchFamily="18" charset="0"/>
              </a:rPr>
              <a:t>este considerată ca fiind rezonabilă în orice caz. Rata swap relevantă este rata swap a cărei scadență și monedă corespund duratei și monedei prevăzute în actul de atribuire </a:t>
            </a:r>
            <a:r>
              <a:rPr lang="ro-RO" sz="2000" dirty="0" smtClean="0">
                <a:latin typeface="Times New Roman" panose="02020603050405020304" pitchFamily="18" charset="0"/>
                <a:cs typeface="Times New Roman" panose="02020603050405020304" pitchFamily="18" charset="0"/>
              </a:rPr>
              <a:t>(publicată pe site-ul http</a:t>
            </a:r>
            <a:r>
              <a:rPr lang="ro-RO" sz="2000" dirty="0">
                <a:latin typeface="Times New Roman" panose="02020603050405020304" pitchFamily="18" charset="0"/>
                <a:cs typeface="Times New Roman" panose="02020603050405020304" pitchFamily="18" charset="0"/>
              </a:rPr>
              <a:t>://www.renascc.eu/?</a:t>
            </a:r>
            <a:r>
              <a:rPr lang="ro-RO" sz="2000" dirty="0" smtClean="0">
                <a:latin typeface="Times New Roman" panose="02020603050405020304" pitchFamily="18" charset="0"/>
                <a:cs typeface="Times New Roman" panose="02020603050405020304" pitchFamily="18" charset="0"/>
              </a:rPr>
              <a:t>pag=202).</a:t>
            </a:r>
          </a:p>
          <a:p>
            <a:pPr algn="just"/>
            <a:endParaRPr lang="ro-RO" sz="2000" dirty="0">
              <a:latin typeface="Times New Roman" panose="02020603050405020304" pitchFamily="18" charset="0"/>
              <a:cs typeface="Times New Roman" panose="02020603050405020304" pitchFamily="18" charset="0"/>
            </a:endParaRPr>
          </a:p>
        </p:txBody>
      </p:sp>
      <p:sp>
        <p:nvSpPr>
          <p:cNvPr id="5" name="Title 1"/>
          <p:cNvSpPr txBox="1">
            <a:spLocks/>
          </p:cNvSpPr>
          <p:nvPr/>
        </p:nvSpPr>
        <p:spPr>
          <a:xfrm>
            <a:off x="932507" y="401284"/>
            <a:ext cx="10302843" cy="10189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a:r>
              <a:rPr lang="vi-VN" sz="2800" b="1" dirty="0" smtClean="0">
                <a:cs typeface="Times New Roman" panose="02020603050405020304" pitchFamily="18" charset="0"/>
              </a:rPr>
              <a:t>Elementele obligatorii </a:t>
            </a:r>
            <a:r>
              <a:rPr lang="en-US" sz="2800" b="1" dirty="0" smtClean="0">
                <a:latin typeface="Times New Roman" panose="02020603050405020304" pitchFamily="18" charset="0"/>
                <a:cs typeface="Times New Roman" panose="02020603050405020304" pitchFamily="18" charset="0"/>
              </a:rPr>
              <a:t>ale </a:t>
            </a:r>
            <a:r>
              <a:rPr lang="en-US" sz="2800" b="1" dirty="0" err="1" smtClean="0">
                <a:latin typeface="Times New Roman" panose="02020603050405020304" pitchFamily="18" charset="0"/>
                <a:cs typeface="Times New Roman" panose="02020603050405020304" pitchFamily="18" charset="0"/>
              </a:rPr>
              <a:t>actului</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atribuire</a:t>
            </a:r>
            <a:r>
              <a:rPr lang="en-US" sz="2800" b="1" dirty="0" smtClean="0">
                <a:latin typeface="Times New Roman" panose="02020603050405020304" pitchFamily="18" charset="0"/>
                <a:cs typeface="Times New Roman" panose="02020603050405020304" pitchFamily="18" charset="0"/>
              </a:rPr>
              <a:t> </a:t>
            </a:r>
            <a:r>
              <a:rPr lang="vi-VN" sz="2800" b="1" dirty="0" smtClean="0">
                <a:cs typeface="Times New Roman" panose="02020603050405020304" pitchFamily="18" charset="0"/>
              </a:rPr>
              <a:t>din perspectiva regulilor de concurenţă</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de stat</a:t>
            </a:r>
            <a:endParaRPr lang="en-US" sz="2000" b="1" dirty="0">
              <a:latin typeface="Times New Roman" panose="02020603050405020304" pitchFamily="18" charset="0"/>
              <a:cs typeface="Times New Roman" panose="02020603050405020304" pitchFamily="18" charset="0"/>
            </a:endParaRPr>
          </a:p>
        </p:txBody>
      </p:sp>
      <p:sp>
        <p:nvSpPr>
          <p:cNvPr id="6" name="Title 1"/>
          <p:cNvSpPr>
            <a:spLocks noGrp="1"/>
          </p:cNvSpPr>
          <p:nvPr>
            <p:ph type="ctrTitle"/>
          </p:nvPr>
        </p:nvSpPr>
        <p:spPr>
          <a:xfrm>
            <a:off x="932507" y="1317844"/>
            <a:ext cx="10333023" cy="850005"/>
          </a:xfrm>
        </p:spPr>
        <p:txBody>
          <a:bodyPr>
            <a:noAutofit/>
          </a:bodyPr>
          <a:lstStyle/>
          <a:p>
            <a:pPr lvl="0" algn="l">
              <a:spcBef>
                <a:spcPts val="1000"/>
              </a:spcBef>
              <a:tabLst>
                <a:tab pos="0" algn="l"/>
              </a:tabLst>
            </a:pPr>
            <a:r>
              <a:rPr lang="en-US" sz="2000" b="1" dirty="0">
                <a:latin typeface="Times New Roman" panose="02020603050405020304" pitchFamily="18" charset="0"/>
                <a:cs typeface="Times New Roman" panose="02020603050405020304" pitchFamily="18" charset="0"/>
              </a:rPr>
              <a:t>(IV) </a:t>
            </a:r>
            <a:r>
              <a:rPr lang="it-IT" sz="2000" b="1" dirty="0" smtClean="0">
                <a:solidFill>
                  <a:prstClr val="black"/>
                </a:solidFill>
                <a:latin typeface="Times New Roman" panose="02020603050405020304" pitchFamily="18" charset="0"/>
                <a:ea typeface="+mn-ea"/>
                <a:cs typeface="Times New Roman" panose="02020603050405020304" pitchFamily="18" charset="0"/>
              </a:rPr>
              <a:t>Compensați</a:t>
            </a:r>
            <a:r>
              <a:rPr lang="en-US" sz="2000" b="1" dirty="0">
                <a:solidFill>
                  <a:prstClr val="black"/>
                </a:solidFill>
                <a:latin typeface="Times New Roman" panose="02020603050405020304" pitchFamily="18" charset="0"/>
                <a:ea typeface="+mn-ea"/>
                <a:cs typeface="Times New Roman" panose="02020603050405020304" pitchFamily="18" charset="0"/>
              </a:rPr>
              <a:t>a</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it-IT" sz="2000" b="1" dirty="0">
                <a:solidFill>
                  <a:prstClr val="black"/>
                </a:solidFill>
                <a:latin typeface="Times New Roman" panose="02020603050405020304" pitchFamily="18" charset="0"/>
                <a:ea typeface="+mn-ea"/>
                <a:cs typeface="Times New Roman" panose="02020603050405020304" pitchFamily="18" charset="0"/>
              </a:rPr>
              <a:t>pentru prestarea serviciului de interes economic </a:t>
            </a:r>
            <a:r>
              <a:rPr lang="it-IT" sz="2000" b="1" dirty="0" smtClean="0">
                <a:solidFill>
                  <a:prstClr val="black"/>
                </a:solidFill>
                <a:latin typeface="Times New Roman" panose="02020603050405020304" pitchFamily="18" charset="0"/>
                <a:ea typeface="+mn-ea"/>
                <a:cs typeface="Times New Roman" panose="02020603050405020304" pitchFamily="18" charset="0"/>
              </a:rPr>
              <a:t>general</a:t>
            </a:r>
            <a:r>
              <a:rPr lang="ro-RO" sz="2000" b="1" dirty="0" smtClean="0">
                <a:solidFill>
                  <a:prstClr val="black"/>
                </a:solidFill>
                <a:latin typeface="Times New Roman" panose="02020603050405020304" pitchFamily="18" charset="0"/>
                <a:ea typeface="+mn-ea"/>
                <a:cs typeface="Times New Roman" panose="02020603050405020304" pitchFamily="18" charset="0"/>
              </a:rPr>
              <a:t>:</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en-US" sz="2000" dirty="0">
                <a:solidFill>
                  <a:prstClr val="black"/>
                </a:solidFill>
                <a:latin typeface="Times New Roman" panose="02020603050405020304" pitchFamily="18" charset="0"/>
                <a:ea typeface="+mn-ea"/>
                <a:cs typeface="Times New Roman" panose="02020603050405020304" pitchFamily="18" charset="0"/>
              </a:rPr>
              <a:t/>
            </a:r>
            <a:br>
              <a:rPr lang="en-US" sz="2000" dirty="0">
                <a:solidFill>
                  <a:prstClr val="black"/>
                </a:solidFill>
                <a:latin typeface="Times New Roman" panose="02020603050405020304" pitchFamily="18" charset="0"/>
                <a:ea typeface="+mn-ea"/>
                <a:cs typeface="Times New Roman" panose="02020603050405020304" pitchFamily="18" charset="0"/>
              </a:rPr>
            </a:br>
            <a:endParaRPr 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509894297"/>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32508" y="2150682"/>
            <a:ext cx="10333022" cy="4394969"/>
          </a:xfrm>
        </p:spPr>
        <p:txBody>
          <a:bodyPr>
            <a:normAutofit fontScale="47500" lnSpcReduction="20000"/>
          </a:bodyPr>
          <a:lstStyle/>
          <a:p>
            <a:pPr algn="just"/>
            <a:r>
              <a:rPr lang="ro-RO" sz="3300" b="1" dirty="0">
                <a:latin typeface="Times New Roman" panose="02020603050405020304" pitchFamily="18" charset="0"/>
                <a:cs typeface="Times New Roman" panose="02020603050405020304" pitchFamily="18" charset="0"/>
              </a:rPr>
              <a:t>5</a:t>
            </a:r>
            <a:r>
              <a:rPr lang="ro-RO" sz="3300" b="1" dirty="0" smtClean="0">
                <a:latin typeface="Times New Roman" panose="02020603050405020304" pitchFamily="18" charset="0"/>
                <a:cs typeface="Times New Roman" panose="02020603050405020304" pitchFamily="18" charset="0"/>
              </a:rPr>
              <a:t>. </a:t>
            </a:r>
            <a:r>
              <a:rPr lang="ro-RO" sz="3300" b="1" i="1" dirty="0" smtClean="0">
                <a:latin typeface="Times New Roman" panose="02020603050405020304" pitchFamily="18" charset="0"/>
                <a:cs typeface="Times New Roman" panose="02020603050405020304" pitchFamily="18" charset="0"/>
              </a:rPr>
              <a:t>Modalităţile </a:t>
            </a:r>
            <a:r>
              <a:rPr lang="ro-RO" sz="3300" b="1" i="1" dirty="0">
                <a:latin typeface="Times New Roman" panose="02020603050405020304" pitchFamily="18" charset="0"/>
                <a:cs typeface="Times New Roman" panose="02020603050405020304" pitchFamily="18" charset="0"/>
              </a:rPr>
              <a:t>de </a:t>
            </a:r>
            <a:r>
              <a:rPr lang="ro-RO" sz="3300" b="1" i="1" dirty="0" smtClean="0">
                <a:latin typeface="Times New Roman" panose="02020603050405020304" pitchFamily="18" charset="0"/>
                <a:cs typeface="Times New Roman" panose="02020603050405020304" pitchFamily="18" charset="0"/>
              </a:rPr>
              <a:t>evitare, control şi </a:t>
            </a:r>
            <a:r>
              <a:rPr lang="ro-RO" sz="3300" b="1" i="1" dirty="0">
                <a:latin typeface="Times New Roman" panose="02020603050405020304" pitchFamily="18" charset="0"/>
                <a:cs typeface="Times New Roman" panose="02020603050405020304" pitchFamily="18" charset="0"/>
              </a:rPr>
              <a:t>recuperare a </a:t>
            </a:r>
            <a:r>
              <a:rPr lang="ro-RO" sz="3300" b="1" i="1" dirty="0" smtClean="0">
                <a:latin typeface="Times New Roman" panose="02020603050405020304" pitchFamily="18" charset="0"/>
                <a:cs typeface="Times New Roman" panose="02020603050405020304" pitchFamily="18" charset="0"/>
              </a:rPr>
              <a:t>supracompensaţiei:</a:t>
            </a:r>
          </a:p>
          <a:p>
            <a:pPr marL="742950" lvl="1" indent="-285750" algn="just">
              <a:lnSpc>
                <a:spcPct val="120000"/>
              </a:lnSpc>
              <a:buFont typeface="Arial" panose="020B0604020202020204" pitchFamily="34" charset="0"/>
              <a:buChar char="•"/>
            </a:pPr>
            <a:r>
              <a:rPr lang="ro-RO" sz="3300" dirty="0" smtClean="0">
                <a:latin typeface="Times New Roman" panose="02020603050405020304" pitchFamily="18" charset="0"/>
                <a:cs typeface="Times New Roman" panose="02020603050405020304" pitchFamily="18" charset="0"/>
              </a:rPr>
              <a:t>C</a:t>
            </a:r>
            <a:r>
              <a:rPr lang="en-US" sz="3300" dirty="0" err="1" smtClean="0">
                <a:latin typeface="Times New Roman" panose="02020603050405020304" pitchFamily="18" charset="0"/>
                <a:cs typeface="Times New Roman" panose="02020603050405020304" pitchFamily="18" charset="0"/>
              </a:rPr>
              <a:t>ompensația</a:t>
            </a:r>
            <a:r>
              <a:rPr lang="en-US" sz="3300" dirty="0" smtClean="0">
                <a:latin typeface="Times New Roman" panose="02020603050405020304" pitchFamily="18" charset="0"/>
                <a:cs typeface="Times New Roman" panose="02020603050405020304" pitchFamily="18" charset="0"/>
              </a:rPr>
              <a:t> </a:t>
            </a:r>
            <a:r>
              <a:rPr lang="en-US" sz="3300" dirty="0">
                <a:latin typeface="Times New Roman" panose="02020603050405020304" pitchFamily="18" charset="0"/>
                <a:cs typeface="Times New Roman" panose="02020603050405020304" pitchFamily="18" charset="0"/>
              </a:rPr>
              <a:t>nu </a:t>
            </a:r>
            <a:r>
              <a:rPr lang="en-US" sz="3300" dirty="0" err="1">
                <a:latin typeface="Times New Roman" panose="02020603050405020304" pitchFamily="18" charset="0"/>
                <a:cs typeface="Times New Roman" panose="02020603050405020304" pitchFamily="18" charset="0"/>
              </a:rPr>
              <a:t>trebuie</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să</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depășească</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ceea</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ce</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este</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necesar</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pentru</a:t>
            </a:r>
            <a:r>
              <a:rPr lang="en-US" sz="3300" dirty="0">
                <a:latin typeface="Times New Roman" panose="02020603050405020304" pitchFamily="18" charset="0"/>
                <a:cs typeface="Times New Roman" panose="02020603050405020304" pitchFamily="18" charset="0"/>
              </a:rPr>
              <a:t> a </a:t>
            </a:r>
            <a:r>
              <a:rPr lang="en-US" sz="3300" dirty="0" err="1" smtClean="0">
                <a:latin typeface="Times New Roman" panose="02020603050405020304" pitchFamily="18" charset="0"/>
                <a:cs typeface="Times New Roman" panose="02020603050405020304" pitchFamily="18" charset="0"/>
              </a:rPr>
              <a:t>acoperi</a:t>
            </a:r>
            <a:r>
              <a:rPr lang="ro-RO" sz="3300" dirty="0" smtClean="0">
                <a:latin typeface="Times New Roman" panose="02020603050405020304" pitchFamily="18" charset="0"/>
                <a:cs typeface="Times New Roman" panose="02020603050405020304" pitchFamily="18" charset="0"/>
              </a:rPr>
              <a:t>,</a:t>
            </a:r>
            <a:r>
              <a:rPr lang="en-US" sz="3300" dirty="0" smtClean="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în</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totalitate</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sau</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în</a:t>
            </a:r>
            <a:r>
              <a:rPr lang="en-US" sz="3300" dirty="0">
                <a:latin typeface="Times New Roman" panose="02020603050405020304" pitchFamily="18" charset="0"/>
                <a:cs typeface="Times New Roman" panose="02020603050405020304" pitchFamily="18" charset="0"/>
              </a:rPr>
              <a:t> </a:t>
            </a:r>
            <a:r>
              <a:rPr lang="en-US" sz="3300" dirty="0" smtClean="0">
                <a:latin typeface="Times New Roman" panose="02020603050405020304" pitchFamily="18" charset="0"/>
                <a:cs typeface="Times New Roman" panose="02020603050405020304" pitchFamily="18" charset="0"/>
              </a:rPr>
              <a:t>parte</a:t>
            </a:r>
            <a:r>
              <a:rPr lang="ro-RO" sz="3300" dirty="0" smtClean="0">
                <a:latin typeface="Times New Roman" panose="02020603050405020304" pitchFamily="18" charset="0"/>
                <a:cs typeface="Times New Roman" panose="02020603050405020304" pitchFamily="18" charset="0"/>
              </a:rPr>
              <a:t>,</a:t>
            </a:r>
            <a:r>
              <a:rPr lang="en-US" sz="3300" dirty="0" smtClean="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costurile</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suportate</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în</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cursul</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îndeplinirii</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obligațiilor</a:t>
            </a:r>
            <a:r>
              <a:rPr lang="en-US" sz="3300" dirty="0">
                <a:latin typeface="Times New Roman" panose="02020603050405020304" pitchFamily="18" charset="0"/>
                <a:cs typeface="Times New Roman" panose="02020603050405020304" pitchFamily="18" charset="0"/>
              </a:rPr>
              <a:t> de </a:t>
            </a:r>
            <a:r>
              <a:rPr lang="en-US" sz="3300" dirty="0" err="1">
                <a:latin typeface="Times New Roman" panose="02020603050405020304" pitchFamily="18" charset="0"/>
                <a:cs typeface="Times New Roman" panose="02020603050405020304" pitchFamily="18" charset="0"/>
              </a:rPr>
              <a:t>serviciu</a:t>
            </a:r>
            <a:r>
              <a:rPr lang="en-US" sz="3300" dirty="0">
                <a:latin typeface="Times New Roman" panose="02020603050405020304" pitchFamily="18" charset="0"/>
                <a:cs typeface="Times New Roman" panose="02020603050405020304" pitchFamily="18" charset="0"/>
              </a:rPr>
              <a:t> public, </a:t>
            </a:r>
            <a:r>
              <a:rPr lang="en-US" sz="3300" dirty="0" err="1">
                <a:latin typeface="Times New Roman" panose="02020603050405020304" pitchFamily="18" charset="0"/>
                <a:cs typeface="Times New Roman" panose="02020603050405020304" pitchFamily="18" charset="0"/>
              </a:rPr>
              <a:t>luând</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în</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considerare</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veniturile</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rezultate</a:t>
            </a:r>
            <a:r>
              <a:rPr lang="en-US" sz="3300" dirty="0">
                <a:latin typeface="Times New Roman" panose="02020603050405020304" pitchFamily="18" charset="0"/>
                <a:cs typeface="Times New Roman" panose="02020603050405020304" pitchFamily="18" charset="0"/>
              </a:rPr>
              <a:t> </a:t>
            </a:r>
            <a:r>
              <a:rPr lang="en-US" sz="3300" dirty="0" err="1">
                <a:latin typeface="Times New Roman" panose="02020603050405020304" pitchFamily="18" charset="0"/>
                <a:cs typeface="Times New Roman" panose="02020603050405020304" pitchFamily="18" charset="0"/>
              </a:rPr>
              <a:t>și</a:t>
            </a:r>
            <a:r>
              <a:rPr lang="en-US" sz="3300" dirty="0">
                <a:latin typeface="Times New Roman" panose="02020603050405020304" pitchFamily="18" charset="0"/>
                <a:cs typeface="Times New Roman" panose="02020603050405020304" pitchFamily="18" charset="0"/>
              </a:rPr>
              <a:t> un profit </a:t>
            </a:r>
            <a:r>
              <a:rPr lang="en-US" sz="3300" dirty="0" err="1" smtClean="0">
                <a:latin typeface="Times New Roman" panose="02020603050405020304" pitchFamily="18" charset="0"/>
                <a:cs typeface="Times New Roman" panose="02020603050405020304" pitchFamily="18" charset="0"/>
              </a:rPr>
              <a:t>rezonabil</a:t>
            </a:r>
            <a:r>
              <a:rPr lang="ro-RO" sz="3300" dirty="0">
                <a:latin typeface="Times New Roman" panose="02020603050405020304" pitchFamily="18" charset="0"/>
                <a:cs typeface="Times New Roman" panose="02020603050405020304" pitchFamily="18" charset="0"/>
              </a:rPr>
              <a:t>.</a:t>
            </a:r>
            <a:r>
              <a:rPr lang="en-US" sz="3300" dirty="0" smtClean="0">
                <a:latin typeface="Times New Roman" panose="02020603050405020304" pitchFamily="18" charset="0"/>
                <a:cs typeface="Times New Roman" panose="02020603050405020304" pitchFamily="18" charset="0"/>
              </a:rPr>
              <a:t> </a:t>
            </a:r>
            <a:endParaRPr lang="ro-RO" sz="3300" dirty="0" smtClean="0">
              <a:latin typeface="Times New Roman" panose="02020603050405020304" pitchFamily="18" charset="0"/>
              <a:cs typeface="Times New Roman" panose="02020603050405020304" pitchFamily="18" charset="0"/>
            </a:endParaRPr>
          </a:p>
          <a:p>
            <a:pPr marL="742950" lvl="1" indent="-285750" algn="just">
              <a:lnSpc>
                <a:spcPct val="120000"/>
              </a:lnSpc>
              <a:buFont typeface="Arial" panose="020B0604020202020204" pitchFamily="34" charset="0"/>
              <a:buChar char="•"/>
            </a:pPr>
            <a:r>
              <a:rPr lang="ro-RO" sz="3300" dirty="0" smtClean="0">
                <a:latin typeface="Times New Roman" panose="02020603050405020304" pitchFamily="18" charset="0"/>
                <a:cs typeface="Times New Roman" panose="02020603050405020304" pitchFamily="18" charset="0"/>
              </a:rPr>
              <a:t>Costurile cuprind </a:t>
            </a:r>
            <a:r>
              <a:rPr lang="ro-RO" sz="3300" dirty="0">
                <a:latin typeface="Times New Roman" panose="02020603050405020304" pitchFamily="18" charset="0"/>
                <a:cs typeface="Times New Roman" panose="02020603050405020304" pitchFamily="18" charset="0"/>
              </a:rPr>
              <a:t>toate costurile suportate pentru prestarea serviciului de interes economic </a:t>
            </a:r>
            <a:r>
              <a:rPr lang="ro-RO" sz="3300" dirty="0" smtClean="0">
                <a:latin typeface="Times New Roman" panose="02020603050405020304" pitchFamily="18" charset="0"/>
                <a:cs typeface="Times New Roman" panose="02020603050405020304" pitchFamily="18" charset="0"/>
              </a:rPr>
              <a:t>general. Acestea </a:t>
            </a:r>
            <a:r>
              <a:rPr lang="ro-RO" sz="3300" dirty="0">
                <a:latin typeface="Times New Roman" panose="02020603050405020304" pitchFamily="18" charset="0"/>
                <a:cs typeface="Times New Roman" panose="02020603050405020304" pitchFamily="18" charset="0"/>
              </a:rPr>
              <a:t>se calculează pe baza unor principii de contabilizare a costurilor general </a:t>
            </a:r>
            <a:r>
              <a:rPr lang="ro-RO" sz="3300" dirty="0" smtClean="0">
                <a:latin typeface="Times New Roman" panose="02020603050405020304" pitchFamily="18" charset="0"/>
                <a:cs typeface="Times New Roman" panose="02020603050405020304" pitchFamily="18" charset="0"/>
              </a:rPr>
              <a:t>acceptate.</a:t>
            </a:r>
          </a:p>
          <a:p>
            <a:pPr marL="742950" lvl="1" indent="-285750" algn="just">
              <a:lnSpc>
                <a:spcPct val="120000"/>
              </a:lnSpc>
              <a:buFont typeface="Arial" panose="020B0604020202020204" pitchFamily="34" charset="0"/>
              <a:buChar char="•"/>
            </a:pPr>
            <a:r>
              <a:rPr lang="ro-RO" sz="3300" dirty="0" smtClean="0">
                <a:latin typeface="Times New Roman" panose="02020603050405020304" pitchFamily="18" charset="0"/>
                <a:cs typeface="Times New Roman" panose="02020603050405020304" pitchFamily="18" charset="0"/>
              </a:rPr>
              <a:t>Veniturile cuprind </a:t>
            </a:r>
            <a:r>
              <a:rPr lang="ro-RO" sz="3300" dirty="0">
                <a:latin typeface="Times New Roman" panose="02020603050405020304" pitchFamily="18" charset="0"/>
                <a:cs typeface="Times New Roman" panose="02020603050405020304" pitchFamily="18" charset="0"/>
              </a:rPr>
              <a:t>cel puțin totalitatea veniturilor obținute din prestarea serviciului de interes economic general, indiferent dacă veniturile respective sunt clasificate sau nu ca ajutor de </a:t>
            </a:r>
            <a:r>
              <a:rPr lang="ro-RO" sz="3300" dirty="0" smtClean="0">
                <a:latin typeface="Times New Roman" panose="02020603050405020304" pitchFamily="18" charset="0"/>
                <a:cs typeface="Times New Roman" panose="02020603050405020304" pitchFamily="18" charset="0"/>
              </a:rPr>
              <a:t>stat, </a:t>
            </a:r>
            <a:r>
              <a:rPr lang="ro-RO" sz="3300" dirty="0">
                <a:latin typeface="Times New Roman" panose="02020603050405020304" pitchFamily="18" charset="0"/>
                <a:cs typeface="Times New Roman" panose="02020603050405020304" pitchFamily="18" charset="0"/>
              </a:rPr>
              <a:t>în sensul articolului 107 din </a:t>
            </a:r>
            <a:r>
              <a:rPr lang="ro-RO" sz="3300" dirty="0" smtClean="0">
                <a:latin typeface="Times New Roman" panose="02020603050405020304" pitchFamily="18" charset="0"/>
                <a:cs typeface="Times New Roman" panose="02020603050405020304" pitchFamily="18" charset="0"/>
              </a:rPr>
              <a:t>TFUE.</a:t>
            </a:r>
          </a:p>
          <a:p>
            <a:pPr marL="742950" lvl="1" indent="-285750" algn="just">
              <a:lnSpc>
                <a:spcPct val="120000"/>
              </a:lnSpc>
              <a:buFont typeface="Arial" panose="020B0604020202020204" pitchFamily="34" charset="0"/>
              <a:buChar char="•"/>
            </a:pPr>
            <a:r>
              <a:rPr lang="ro-RO" sz="3300" dirty="0" smtClean="0">
                <a:latin typeface="Times New Roman" panose="02020603050405020304" pitchFamily="18" charset="0"/>
                <a:cs typeface="Times New Roman" panose="02020603050405020304" pitchFamily="18" charset="0"/>
              </a:rPr>
              <a:t>Profitul </a:t>
            </a:r>
            <a:r>
              <a:rPr lang="ro-RO" sz="3300" dirty="0">
                <a:latin typeface="Times New Roman" panose="02020603050405020304" pitchFamily="18" charset="0"/>
                <a:cs typeface="Times New Roman" panose="02020603050405020304" pitchFamily="18" charset="0"/>
              </a:rPr>
              <a:t>rezonabil </a:t>
            </a:r>
            <a:r>
              <a:rPr lang="ro-RO" sz="3300" dirty="0" smtClean="0">
                <a:latin typeface="Times New Roman" panose="02020603050405020304" pitchFamily="18" charset="0"/>
                <a:cs typeface="Times New Roman" panose="02020603050405020304" pitchFamily="18" charset="0"/>
              </a:rPr>
              <a:t>înseamnă </a:t>
            </a:r>
            <a:r>
              <a:rPr lang="ro-RO" sz="3300" dirty="0">
                <a:latin typeface="Times New Roman" panose="02020603050405020304" pitchFamily="18" charset="0"/>
                <a:cs typeface="Times New Roman" panose="02020603050405020304" pitchFamily="18" charset="0"/>
              </a:rPr>
              <a:t>rata rentabilității </a:t>
            </a:r>
            <a:r>
              <a:rPr lang="ro-RO" sz="3300" dirty="0" smtClean="0">
                <a:latin typeface="Times New Roman" panose="02020603050405020304" pitchFamily="18" charset="0"/>
                <a:cs typeface="Times New Roman" panose="02020603050405020304" pitchFamily="18" charset="0"/>
              </a:rPr>
              <a:t>capitalului, </a:t>
            </a:r>
            <a:r>
              <a:rPr lang="ro-RO" sz="3300" dirty="0">
                <a:latin typeface="Times New Roman" panose="02020603050405020304" pitchFamily="18" charset="0"/>
                <a:cs typeface="Times New Roman" panose="02020603050405020304" pitchFamily="18" charset="0"/>
              </a:rPr>
              <a:t>pe întreaga perioadă de valabilitate a actului de atribuire, care ar fi cerută de o întreprindere tipică, care analizează dacă să presteze sau nu serviciul de interes economic general, ținând seama de nivelul de risc </a:t>
            </a:r>
            <a:r>
              <a:rPr lang="ro-RO" sz="3300" dirty="0" smtClean="0">
                <a:latin typeface="Times New Roman" panose="02020603050405020304" pitchFamily="18" charset="0"/>
                <a:cs typeface="Times New Roman" panose="02020603050405020304" pitchFamily="18" charset="0"/>
              </a:rPr>
              <a:t>suportat.</a:t>
            </a:r>
          </a:p>
          <a:p>
            <a:pPr marL="742950" lvl="1" indent="-285750" algn="just">
              <a:lnSpc>
                <a:spcPct val="120000"/>
              </a:lnSpc>
              <a:buFont typeface="Arial" panose="020B0604020202020204" pitchFamily="34" charset="0"/>
              <a:buChar char="•"/>
            </a:pPr>
            <a:r>
              <a:rPr lang="ro-RO" sz="3300" dirty="0" smtClean="0">
                <a:latin typeface="Times New Roman" panose="02020603050405020304" pitchFamily="18" charset="0"/>
                <a:cs typeface="Times New Roman" panose="02020603050405020304" pitchFamily="18" charset="0"/>
              </a:rPr>
              <a:t>Actul </a:t>
            </a:r>
            <a:r>
              <a:rPr lang="ro-RO" sz="3300" dirty="0">
                <a:latin typeface="Times New Roman" panose="02020603050405020304" pitchFamily="18" charset="0"/>
                <a:cs typeface="Times New Roman" panose="02020603050405020304" pitchFamily="18" charset="0"/>
              </a:rPr>
              <a:t>de atribuire trebuie să prevadă mecanismul prin se va evita şi se va recupera o eventuală supracompensare. Astfel, autoritatea locală trebuie să efectueze periodic controale pe durata de atribuire a serviciului, precum şi la încetarea perioadei actului de atribuire.</a:t>
            </a:r>
          </a:p>
          <a:p>
            <a:pPr marL="742950" lvl="1" indent="-285750" algn="just">
              <a:lnSpc>
                <a:spcPct val="120000"/>
              </a:lnSpc>
              <a:buFont typeface="Arial" panose="020B0604020202020204" pitchFamily="34" charset="0"/>
              <a:buChar char="•"/>
            </a:pPr>
            <a:r>
              <a:rPr lang="ro-RO" sz="3300" dirty="0">
                <a:latin typeface="Times New Roman" panose="02020603050405020304" pitchFamily="18" charset="0"/>
                <a:cs typeface="Times New Roman" panose="02020603050405020304" pitchFamily="18" charset="0"/>
              </a:rPr>
              <a:t>Dacă suma reprezentând supracompensaţia nu depăşeşte 10% din valoarea compensaţiei medii anuale, poate fi reportată pentru perioada următoare şi dedusă din valoarea compensaţiei datorată pentru această perioadă</a:t>
            </a:r>
            <a:r>
              <a:rPr lang="ro-RO" sz="3300" dirty="0" smtClean="0">
                <a:latin typeface="Times New Roman" panose="02020603050405020304" pitchFamily="18" charset="0"/>
                <a:cs typeface="Times New Roman" panose="02020603050405020304" pitchFamily="18" charset="0"/>
              </a:rPr>
              <a:t>.</a:t>
            </a:r>
            <a:endParaRPr lang="en-US" dirty="0">
              <a:latin typeface="Times New Roman" panose="02020603050405020304" pitchFamily="18" charset="0"/>
              <a:cs typeface="Times New Roman" panose="02020603050405020304" pitchFamily="18" charset="0"/>
            </a:endParaRPr>
          </a:p>
        </p:txBody>
      </p:sp>
      <p:sp>
        <p:nvSpPr>
          <p:cNvPr id="5" name="Title 1"/>
          <p:cNvSpPr>
            <a:spLocks noGrp="1"/>
          </p:cNvSpPr>
          <p:nvPr>
            <p:ph type="ctrTitle"/>
          </p:nvPr>
        </p:nvSpPr>
        <p:spPr>
          <a:xfrm>
            <a:off x="932507" y="1317844"/>
            <a:ext cx="10333023" cy="850005"/>
          </a:xfrm>
        </p:spPr>
        <p:txBody>
          <a:bodyPr>
            <a:noAutofit/>
          </a:bodyPr>
          <a:lstStyle/>
          <a:p>
            <a:pPr lvl="0" algn="l">
              <a:spcBef>
                <a:spcPts val="1000"/>
              </a:spcBef>
              <a:tabLst>
                <a:tab pos="0" algn="l"/>
              </a:tabLst>
            </a:pPr>
            <a:r>
              <a:rPr lang="en-US" sz="2000" b="1" dirty="0">
                <a:latin typeface="Times New Roman" panose="02020603050405020304" pitchFamily="18" charset="0"/>
                <a:cs typeface="Times New Roman" panose="02020603050405020304" pitchFamily="18" charset="0"/>
              </a:rPr>
              <a:t>(IV) </a:t>
            </a:r>
            <a:r>
              <a:rPr lang="it-IT" sz="2000" b="1" dirty="0" smtClean="0">
                <a:solidFill>
                  <a:prstClr val="black"/>
                </a:solidFill>
                <a:latin typeface="Times New Roman" panose="02020603050405020304" pitchFamily="18" charset="0"/>
                <a:ea typeface="+mn-ea"/>
                <a:cs typeface="Times New Roman" panose="02020603050405020304" pitchFamily="18" charset="0"/>
              </a:rPr>
              <a:t>Compensați</a:t>
            </a:r>
            <a:r>
              <a:rPr lang="en-US" sz="2000" b="1" dirty="0">
                <a:solidFill>
                  <a:prstClr val="black"/>
                </a:solidFill>
                <a:latin typeface="Times New Roman" panose="02020603050405020304" pitchFamily="18" charset="0"/>
                <a:ea typeface="+mn-ea"/>
                <a:cs typeface="Times New Roman" panose="02020603050405020304" pitchFamily="18" charset="0"/>
              </a:rPr>
              <a:t>a</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it-IT" sz="2000" b="1" dirty="0">
                <a:solidFill>
                  <a:prstClr val="black"/>
                </a:solidFill>
                <a:latin typeface="Times New Roman" panose="02020603050405020304" pitchFamily="18" charset="0"/>
                <a:ea typeface="+mn-ea"/>
                <a:cs typeface="Times New Roman" panose="02020603050405020304" pitchFamily="18" charset="0"/>
              </a:rPr>
              <a:t>pentru prestarea serviciului de interes economic </a:t>
            </a:r>
            <a:r>
              <a:rPr lang="it-IT" sz="2000" b="1" dirty="0" smtClean="0">
                <a:solidFill>
                  <a:prstClr val="black"/>
                </a:solidFill>
                <a:latin typeface="Times New Roman" panose="02020603050405020304" pitchFamily="18" charset="0"/>
                <a:ea typeface="+mn-ea"/>
                <a:cs typeface="Times New Roman" panose="02020603050405020304" pitchFamily="18" charset="0"/>
              </a:rPr>
              <a:t>general</a:t>
            </a:r>
            <a:r>
              <a:rPr lang="ro-RO" sz="2000" b="1" dirty="0" smtClean="0">
                <a:solidFill>
                  <a:prstClr val="black"/>
                </a:solidFill>
                <a:latin typeface="Times New Roman" panose="02020603050405020304" pitchFamily="18" charset="0"/>
                <a:ea typeface="+mn-ea"/>
                <a:cs typeface="Times New Roman" panose="02020603050405020304" pitchFamily="18" charset="0"/>
              </a:rPr>
              <a:t>:</a:t>
            </a:r>
            <a:r>
              <a:rPr lang="it-IT" sz="2000" b="1" dirty="0" smtClean="0">
                <a:solidFill>
                  <a:prstClr val="black"/>
                </a:solidFill>
                <a:latin typeface="Times New Roman" panose="02020603050405020304" pitchFamily="18" charset="0"/>
                <a:ea typeface="+mn-ea"/>
                <a:cs typeface="Times New Roman" panose="02020603050405020304" pitchFamily="18" charset="0"/>
              </a:rPr>
              <a:t> </a:t>
            </a:r>
            <a:r>
              <a:rPr lang="en-US" sz="2000" dirty="0">
                <a:solidFill>
                  <a:prstClr val="black"/>
                </a:solidFill>
                <a:latin typeface="Times New Roman" panose="02020603050405020304" pitchFamily="18" charset="0"/>
                <a:ea typeface="+mn-ea"/>
                <a:cs typeface="Times New Roman" panose="02020603050405020304" pitchFamily="18" charset="0"/>
              </a:rPr>
              <a:t/>
            </a:r>
            <a:br>
              <a:rPr lang="en-US" sz="2000" dirty="0">
                <a:solidFill>
                  <a:prstClr val="black"/>
                </a:solidFill>
                <a:latin typeface="Times New Roman" panose="02020603050405020304" pitchFamily="18" charset="0"/>
                <a:ea typeface="+mn-ea"/>
                <a:cs typeface="Times New Roman" panose="02020603050405020304" pitchFamily="18" charset="0"/>
              </a:rPr>
            </a:br>
            <a:endParaRPr lang="en-US" sz="2000" dirty="0">
              <a:latin typeface="Times New Roman" panose="02020603050405020304" pitchFamily="18" charset="0"/>
              <a:cs typeface="Times New Roman" panose="02020603050405020304" pitchFamily="18" charset="0"/>
            </a:endParaRPr>
          </a:p>
        </p:txBody>
      </p:sp>
      <p:sp>
        <p:nvSpPr>
          <p:cNvPr id="6" name="Title 1"/>
          <p:cNvSpPr txBox="1">
            <a:spLocks/>
          </p:cNvSpPr>
          <p:nvPr/>
        </p:nvSpPr>
        <p:spPr>
          <a:xfrm>
            <a:off x="932507" y="401284"/>
            <a:ext cx="10302843" cy="10189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a:r>
              <a:rPr lang="vi-VN" sz="2800" b="1" dirty="0" smtClean="0">
                <a:cs typeface="Times New Roman" panose="02020603050405020304" pitchFamily="18" charset="0"/>
              </a:rPr>
              <a:t>Elementele obligatorii </a:t>
            </a:r>
            <a:r>
              <a:rPr lang="en-US" sz="2800" b="1" dirty="0" smtClean="0">
                <a:latin typeface="Times New Roman" panose="02020603050405020304" pitchFamily="18" charset="0"/>
                <a:cs typeface="Times New Roman" panose="02020603050405020304" pitchFamily="18" charset="0"/>
              </a:rPr>
              <a:t>ale </a:t>
            </a:r>
            <a:r>
              <a:rPr lang="en-US" sz="2800" b="1" dirty="0" err="1" smtClean="0">
                <a:latin typeface="Times New Roman" panose="02020603050405020304" pitchFamily="18" charset="0"/>
                <a:cs typeface="Times New Roman" panose="02020603050405020304" pitchFamily="18" charset="0"/>
              </a:rPr>
              <a:t>actului</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atribuire</a:t>
            </a:r>
            <a:r>
              <a:rPr lang="en-US" sz="2800" b="1" dirty="0" smtClean="0">
                <a:latin typeface="Times New Roman" panose="02020603050405020304" pitchFamily="18" charset="0"/>
                <a:cs typeface="Times New Roman" panose="02020603050405020304" pitchFamily="18" charset="0"/>
              </a:rPr>
              <a:t> </a:t>
            </a:r>
            <a:r>
              <a:rPr lang="vi-VN" sz="2800" b="1" dirty="0" smtClean="0">
                <a:cs typeface="Times New Roman" panose="02020603050405020304" pitchFamily="18" charset="0"/>
              </a:rPr>
              <a:t>din perspectiva regulilor de concurenţă</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de stat</a:t>
            </a:r>
            <a:endParaRPr lang="en-US"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297986674"/>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23453" y="2543750"/>
            <a:ext cx="10330004" cy="366803"/>
          </a:xfrm>
        </p:spPr>
        <p:txBody>
          <a:bodyPr>
            <a:noAutofit/>
          </a:bodyPr>
          <a:lstStyle/>
          <a:p>
            <a:r>
              <a:rPr lang="ro-RO" sz="2800" b="1" dirty="0" smtClean="0">
                <a:latin typeface="Times New Roman" panose="02020603050405020304" pitchFamily="18" charset="0"/>
                <a:cs typeface="Times New Roman" panose="02020603050405020304" pitchFamily="18" charset="0"/>
              </a:rPr>
              <a:t>Important!</a:t>
            </a:r>
            <a:endParaRPr lang="en-US" sz="2800" b="1" dirty="0">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a:xfrm>
            <a:off x="923453" y="3441777"/>
            <a:ext cx="10330003" cy="2832271"/>
          </a:xfrm>
        </p:spPr>
        <p:txBody>
          <a:bodyPr>
            <a:noAutofit/>
          </a:bodyPr>
          <a:lstStyle/>
          <a:p>
            <a:pPr marL="342900" indent="-342900" algn="just">
              <a:buFont typeface="Arial" panose="020B0604020202020204" pitchFamily="34" charset="0"/>
              <a:buChar char="•"/>
            </a:pP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cazul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care </a:t>
            </a:r>
            <a:r>
              <a:rPr lang="ro-RO" sz="2000" dirty="0" smtClean="0">
                <a:latin typeface="Times New Roman" panose="02020603050405020304" pitchFamily="18" charset="0"/>
                <a:cs typeface="Times New Roman" panose="02020603050405020304" pitchFamily="18" charset="0"/>
              </a:rPr>
              <a:t>calculul </a:t>
            </a:r>
            <a:r>
              <a:rPr lang="en-US" sz="2000" dirty="0" err="1" smtClean="0">
                <a:latin typeface="Times New Roman" panose="02020603050405020304" pitchFamily="18" charset="0"/>
                <a:cs typeface="Times New Roman" panose="02020603050405020304" pitchFamily="18" charset="0"/>
              </a:rPr>
              <a:t>compensați</a:t>
            </a:r>
            <a:r>
              <a:rPr lang="ro-RO" sz="2000" dirty="0" smtClean="0">
                <a:latin typeface="Times New Roman" panose="02020603050405020304" pitchFamily="18" charset="0"/>
                <a:cs typeface="Times New Roman" panose="02020603050405020304" pitchFamily="18" charset="0"/>
              </a:rPr>
              <a:t>ei</a:t>
            </a:r>
            <a:r>
              <a:rPr lang="en-US"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financiar</a:t>
            </a:r>
            <a:r>
              <a:rPr lang="ro-RO" sz="2000" dirty="0" smtClean="0">
                <a:latin typeface="Times New Roman" panose="02020603050405020304" pitchFamily="18" charset="0"/>
                <a:cs typeface="Times New Roman" panose="02020603050405020304" pitchFamily="18" charset="0"/>
              </a:rPr>
              <a:t>e</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se </a:t>
            </a:r>
            <a:r>
              <a:rPr lang="en-US" sz="2000" dirty="0" err="1">
                <a:latin typeface="Times New Roman" panose="02020603050405020304" pitchFamily="18" charset="0"/>
                <a:cs typeface="Times New Roman" panose="02020603050405020304" pitchFamily="18" charset="0"/>
              </a:rPr>
              <a:t>bazează</a:t>
            </a:r>
            <a:r>
              <a:rPr lang="en-US" sz="2000" dirty="0">
                <a:latin typeface="Times New Roman" panose="02020603050405020304" pitchFamily="18" charset="0"/>
                <a:cs typeface="Times New Roman" panose="02020603050405020304" pitchFamily="18" charset="0"/>
              </a:rPr>
              <a:t>, total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parțial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costurile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veniturile</a:t>
            </a:r>
            <a:r>
              <a:rPr lang="en-US" sz="2000" dirty="0">
                <a:latin typeface="Times New Roman" panose="02020603050405020304" pitchFamily="18" charset="0"/>
                <a:cs typeface="Times New Roman" panose="02020603050405020304" pitchFamily="18" charset="0"/>
              </a:rPr>
              <a:t> estimate, </a:t>
            </a:r>
            <a:r>
              <a:rPr lang="ro-RO" sz="2000" dirty="0" smtClean="0">
                <a:latin typeface="Times New Roman" panose="02020603050405020304" pitchFamily="18" charset="0"/>
                <a:cs typeface="Times New Roman" panose="02020603050405020304" pitchFamily="18" charset="0"/>
              </a:rPr>
              <a:t>acestea </a:t>
            </a:r>
            <a:r>
              <a:rPr lang="en-US" sz="2000" dirty="0" err="1" smtClean="0">
                <a:latin typeface="Times New Roman" panose="02020603050405020304" pitchFamily="18" charset="0"/>
                <a:cs typeface="Times New Roman" panose="02020603050405020304" pitchFamily="18" charset="0"/>
              </a:rPr>
              <a:t>trebuie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specificate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actul</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atribuire</a:t>
            </a:r>
            <a:r>
              <a:rPr lang="en-US" sz="2000" dirty="0">
                <a:latin typeface="Times New Roman" panose="02020603050405020304" pitchFamily="18" charset="0"/>
                <a:cs typeface="Times New Roman" panose="02020603050405020304" pitchFamily="18" charset="0"/>
              </a:rPr>
              <a:t>. </a:t>
            </a:r>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Estimarea veniturilor şi costurilor trebuie </a:t>
            </a:r>
            <a:r>
              <a:rPr lang="en-US" sz="2000" dirty="0" err="1" smtClean="0">
                <a:latin typeface="Times New Roman" panose="02020603050405020304" pitchFamily="18" charset="0"/>
                <a:cs typeface="Times New Roman" panose="02020603050405020304" pitchFamily="18" charset="0"/>
              </a:rPr>
              <a:t>să</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se </a:t>
            </a:r>
            <a:r>
              <a:rPr lang="en-US" sz="2000" dirty="0" err="1">
                <a:latin typeface="Times New Roman" panose="02020603050405020304" pitchFamily="18" charset="0"/>
                <a:cs typeface="Times New Roman" panose="02020603050405020304" pitchFamily="18" charset="0"/>
              </a:rPr>
              <a:t>bazeze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parametrii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plauzibili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observabili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privind</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mediul</a:t>
            </a:r>
            <a:r>
              <a:rPr lang="en-US" sz="2000" dirty="0">
                <a:latin typeface="Times New Roman" panose="02020603050405020304" pitchFamily="18" charset="0"/>
                <a:cs typeface="Times New Roman" panose="02020603050405020304" pitchFamily="18" charset="0"/>
              </a:rPr>
              <a:t> economic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care </a:t>
            </a:r>
            <a:r>
              <a:rPr lang="en-US" sz="2000" dirty="0" err="1">
                <a:latin typeface="Times New Roman" panose="02020603050405020304" pitchFamily="18" charset="0"/>
                <a:cs typeface="Times New Roman" panose="02020603050405020304" pitchFamily="18" charset="0"/>
              </a:rPr>
              <a:t>este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furnizat</a:t>
            </a:r>
            <a:r>
              <a:rPr lang="en-US" sz="2000" dirty="0">
                <a:latin typeface="Times New Roman" panose="02020603050405020304" pitchFamily="18" charset="0"/>
                <a:cs typeface="Times New Roman" panose="02020603050405020304" pitchFamily="18" charset="0"/>
              </a:rPr>
              <a:t> </a:t>
            </a:r>
            <a:r>
              <a:rPr lang="ro-RO" sz="2000" dirty="0" smtClean="0">
                <a:latin typeface="Times New Roman" panose="02020603050405020304" pitchFamily="18" charset="0"/>
                <a:cs typeface="Times New Roman" panose="02020603050405020304" pitchFamily="18" charset="0"/>
              </a:rPr>
              <a:t>serviciul public</a:t>
            </a:r>
            <a:r>
              <a:rPr lang="en-US" sz="2000" dirty="0" smtClean="0">
                <a:latin typeface="Times New Roman" panose="02020603050405020304" pitchFamily="18" charset="0"/>
                <a:cs typeface="Times New Roman" panose="02020603050405020304" pitchFamily="18" charset="0"/>
              </a:rPr>
              <a:t>. </a:t>
            </a:r>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C</a:t>
            </a:r>
            <a:r>
              <a:rPr lang="en-US" sz="2000" dirty="0" err="1" smtClean="0">
                <a:latin typeface="Times New Roman" panose="02020603050405020304" pitchFamily="18" charset="0"/>
                <a:cs typeface="Times New Roman" panose="02020603050405020304" pitchFamily="18" charset="0"/>
              </a:rPr>
              <a:t>osturile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veniturile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trebuie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să</a:t>
            </a:r>
            <a:r>
              <a:rPr lang="en-US" sz="2000" dirty="0">
                <a:latin typeface="Times New Roman" panose="02020603050405020304" pitchFamily="18" charset="0"/>
                <a:cs typeface="Times New Roman" panose="02020603050405020304" pitchFamily="18" charset="0"/>
              </a:rPr>
              <a:t> se </a:t>
            </a:r>
            <a:r>
              <a:rPr lang="en-US" sz="2000" dirty="0" err="1" smtClean="0">
                <a:latin typeface="Times New Roman" panose="02020603050405020304" pitchFamily="18" charset="0"/>
                <a:cs typeface="Times New Roman" panose="02020603050405020304" pitchFamily="18" charset="0"/>
              </a:rPr>
              <a:t>bazeze</a:t>
            </a:r>
            <a:r>
              <a:rPr lang="ro-RO" sz="2000" dirty="0" smtClean="0">
                <a:latin typeface="Times New Roman" panose="02020603050405020304" pitchFamily="18" charset="0"/>
                <a:cs typeface="Times New Roman" panose="02020603050405020304" pitchFamily="18" charset="0"/>
              </a:rPr>
              <a:t> şi </a:t>
            </a:r>
            <a:r>
              <a:rPr lang="en-US" sz="2000" dirty="0" err="1" smtClean="0">
                <a:latin typeface="Times New Roman" panose="02020603050405020304" pitchFamily="18" charset="0"/>
                <a:cs typeface="Times New Roman" panose="02020603050405020304" pitchFamily="18" charset="0"/>
              </a:rPr>
              <a:t>pe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expertiza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autorităților</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reglementare</a:t>
            </a:r>
            <a:r>
              <a:rPr lang="en-US" sz="2000" dirty="0">
                <a:latin typeface="Times New Roman" panose="02020603050405020304" pitchFamily="18" charset="0"/>
                <a:cs typeface="Times New Roman" panose="02020603050405020304" pitchFamily="18" charset="0"/>
              </a:rPr>
              <a:t> din </a:t>
            </a:r>
            <a:r>
              <a:rPr lang="en-US" sz="2000" dirty="0" err="1">
                <a:latin typeface="Times New Roman" panose="02020603050405020304" pitchFamily="18" charset="0"/>
                <a:cs typeface="Times New Roman" panose="02020603050405020304" pitchFamily="18" charset="0"/>
              </a:rPr>
              <a:t>domeniu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 </a:t>
            </a:r>
            <a:r>
              <a:rPr lang="en-US" sz="2000" dirty="0" err="1">
                <a:latin typeface="Times New Roman" panose="02020603050405020304" pitchFamily="18" charset="0"/>
                <a:cs typeface="Times New Roman" panose="02020603050405020304" pitchFamily="18" charset="0"/>
              </a:rPr>
              <a:t>altor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entități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independente</a:t>
            </a:r>
            <a:r>
              <a:rPr lang="en-US" sz="2000" dirty="0">
                <a:latin typeface="Times New Roman" panose="02020603050405020304" pitchFamily="18" charset="0"/>
                <a:cs typeface="Times New Roman" panose="02020603050405020304" pitchFamily="18" charset="0"/>
              </a:rPr>
              <a:t> de </a:t>
            </a:r>
            <a:r>
              <a:rPr lang="en-US" sz="2000" dirty="0" err="1" smtClean="0">
                <a:latin typeface="Times New Roman" panose="02020603050405020304" pitchFamily="18" charset="0"/>
                <a:cs typeface="Times New Roman" panose="02020603050405020304" pitchFamily="18" charset="0"/>
              </a:rPr>
              <a:t>întreprindere</a:t>
            </a:r>
            <a:r>
              <a:rPr lang="ro-RO" sz="2000" dirty="0" smtClean="0">
                <a:latin typeface="Times New Roman" panose="02020603050405020304" pitchFamily="18" charset="0"/>
                <a:cs typeface="Times New Roman" panose="02020603050405020304" pitchFamily="18" charset="0"/>
              </a:rPr>
              <a:t>a prestatoare</a:t>
            </a:r>
            <a:r>
              <a:rPr lang="en-US" sz="2000" dirty="0" smtClean="0">
                <a:latin typeface="Times New Roman" panose="02020603050405020304" pitchFamily="18" charset="0"/>
                <a:cs typeface="Times New Roman" panose="02020603050405020304" pitchFamily="18" charset="0"/>
              </a:rPr>
              <a:t>. </a:t>
            </a:r>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en-US" sz="2000" dirty="0" err="1" smtClean="0">
                <a:latin typeface="Times New Roman" panose="02020603050405020304" pitchFamily="18" charset="0"/>
                <a:cs typeface="Times New Roman" panose="02020603050405020304" pitchFamily="18" charset="0"/>
              </a:rPr>
              <a:t>Estimarea</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costurilor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trebuie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reflecte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câștigurile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preconizate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materie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creștere</a:t>
            </a:r>
            <a:r>
              <a:rPr lang="en-US" sz="2000" dirty="0">
                <a:latin typeface="Times New Roman" panose="02020603050405020304" pitchFamily="18" charset="0"/>
                <a:cs typeface="Times New Roman" panose="02020603050405020304" pitchFamily="18" charset="0"/>
              </a:rPr>
              <a:t> a </a:t>
            </a:r>
            <a:r>
              <a:rPr lang="en-US" sz="2000" dirty="0" err="1">
                <a:latin typeface="Times New Roman" panose="02020603050405020304" pitchFamily="18" charset="0"/>
                <a:cs typeface="Times New Roman" panose="02020603050405020304" pitchFamily="18" charset="0"/>
              </a:rPr>
              <a:t>eficienței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obținute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cel</a:t>
            </a:r>
            <a:r>
              <a:rPr lang="en-US" sz="2000" dirty="0">
                <a:latin typeface="Times New Roman" panose="02020603050405020304" pitchFamily="18" charset="0"/>
                <a:cs typeface="Times New Roman" panose="02020603050405020304" pitchFamily="18" charset="0"/>
              </a:rPr>
              <a:t> care </a:t>
            </a:r>
            <a:r>
              <a:rPr lang="en-US" sz="2000" dirty="0" err="1">
                <a:latin typeface="Times New Roman" panose="02020603050405020304" pitchFamily="18" charset="0"/>
                <a:cs typeface="Times New Roman" panose="02020603050405020304" pitchFamily="18" charset="0"/>
              </a:rPr>
              <a:t>prestează</a:t>
            </a:r>
            <a:r>
              <a:rPr lang="en-US" sz="2000" dirty="0">
                <a:latin typeface="Times New Roman" panose="02020603050405020304" pitchFamily="18" charset="0"/>
                <a:cs typeface="Times New Roman" panose="02020603050405020304" pitchFamily="18" charset="0"/>
              </a:rPr>
              <a:t> </a:t>
            </a:r>
            <a:r>
              <a:rPr lang="ro-RO" sz="2000" dirty="0" smtClean="0">
                <a:latin typeface="Times New Roman" panose="02020603050405020304" pitchFamily="18" charset="0"/>
                <a:cs typeface="Times New Roman" panose="02020603050405020304" pitchFamily="18" charset="0"/>
              </a:rPr>
              <a:t>serviciul,</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perioada</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valabilitate</a:t>
            </a:r>
            <a:r>
              <a:rPr lang="en-US" sz="2000" dirty="0">
                <a:latin typeface="Times New Roman" panose="02020603050405020304" pitchFamily="18" charset="0"/>
                <a:cs typeface="Times New Roman" panose="02020603050405020304" pitchFamily="18" charset="0"/>
              </a:rPr>
              <a:t> a </a:t>
            </a:r>
            <a:r>
              <a:rPr lang="en-US" sz="2000" dirty="0" err="1">
                <a:latin typeface="Times New Roman" panose="02020603050405020304" pitchFamily="18" charset="0"/>
                <a:cs typeface="Times New Roman" panose="02020603050405020304" pitchFamily="18" charset="0"/>
              </a:rPr>
              <a:t>actului</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atribuire</a:t>
            </a:r>
            <a:r>
              <a:rPr lang="en-US" sz="2000" dirty="0">
                <a:latin typeface="Times New Roman" panose="02020603050405020304" pitchFamily="18" charset="0"/>
                <a:cs typeface="Times New Roman" panose="02020603050405020304" pitchFamily="18" charset="0"/>
              </a:rPr>
              <a:t>.</a:t>
            </a:r>
          </a:p>
        </p:txBody>
      </p:sp>
      <p:sp>
        <p:nvSpPr>
          <p:cNvPr id="4" name="Title 1"/>
          <p:cNvSpPr txBox="1">
            <a:spLocks/>
          </p:cNvSpPr>
          <p:nvPr/>
        </p:nvSpPr>
        <p:spPr>
          <a:xfrm>
            <a:off x="932507" y="401284"/>
            <a:ext cx="10302843" cy="10189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a:r>
              <a:rPr lang="vi-VN" sz="2800" b="1" dirty="0" smtClean="0">
                <a:cs typeface="Times New Roman" panose="02020603050405020304" pitchFamily="18" charset="0"/>
              </a:rPr>
              <a:t>Elementele obligatorii </a:t>
            </a:r>
            <a:r>
              <a:rPr lang="en-US" sz="2800" b="1" dirty="0" smtClean="0">
                <a:latin typeface="Times New Roman" panose="02020603050405020304" pitchFamily="18" charset="0"/>
                <a:cs typeface="Times New Roman" panose="02020603050405020304" pitchFamily="18" charset="0"/>
              </a:rPr>
              <a:t>ale </a:t>
            </a:r>
            <a:r>
              <a:rPr lang="en-US" sz="2800" b="1" dirty="0" err="1" smtClean="0">
                <a:latin typeface="Times New Roman" panose="02020603050405020304" pitchFamily="18" charset="0"/>
                <a:cs typeface="Times New Roman" panose="02020603050405020304" pitchFamily="18" charset="0"/>
              </a:rPr>
              <a:t>actului</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atribuire</a:t>
            </a:r>
            <a:r>
              <a:rPr lang="en-US" sz="2800" b="1" dirty="0" smtClean="0">
                <a:latin typeface="Times New Roman" panose="02020603050405020304" pitchFamily="18" charset="0"/>
                <a:cs typeface="Times New Roman" panose="02020603050405020304" pitchFamily="18" charset="0"/>
              </a:rPr>
              <a:t> </a:t>
            </a:r>
            <a:r>
              <a:rPr lang="vi-VN" sz="2800" b="1" dirty="0" smtClean="0">
                <a:cs typeface="Times New Roman" panose="02020603050405020304" pitchFamily="18" charset="0"/>
              </a:rPr>
              <a:t>din perspectiva regulilor de concurenţă</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de stat</a:t>
            </a:r>
            <a:endParaRPr lang="en-US" sz="2000" b="1" dirty="0">
              <a:latin typeface="Times New Roman" panose="02020603050405020304" pitchFamily="18" charset="0"/>
              <a:cs typeface="Times New Roman" panose="02020603050405020304" pitchFamily="18" charset="0"/>
            </a:endParaRPr>
          </a:p>
        </p:txBody>
      </p:sp>
      <p:sp>
        <p:nvSpPr>
          <p:cNvPr id="5" name="Title 1"/>
          <p:cNvSpPr txBox="1">
            <a:spLocks/>
          </p:cNvSpPr>
          <p:nvPr/>
        </p:nvSpPr>
        <p:spPr>
          <a:xfrm>
            <a:off x="932507" y="1317844"/>
            <a:ext cx="10333023" cy="850005"/>
          </a:xfrm>
          <a:prstGeom prst="rect">
            <a:avLst/>
          </a:prstGeom>
        </p:spPr>
        <p:txBody>
          <a:bodyPr vert="horz" lIns="91440" tIns="45720" rIns="91440" bIns="45720" rtlCol="0" anchor="b">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spcBef>
                <a:spcPts val="1000"/>
              </a:spcBef>
              <a:tabLst>
                <a:tab pos="0" algn="l"/>
              </a:tabLst>
            </a:pPr>
            <a:r>
              <a:rPr lang="en-US" sz="2000" b="1" smtClean="0">
                <a:latin typeface="Times New Roman" panose="02020603050405020304" pitchFamily="18" charset="0"/>
                <a:cs typeface="Times New Roman" panose="02020603050405020304" pitchFamily="18" charset="0"/>
              </a:rPr>
              <a:t>(IV) </a:t>
            </a:r>
            <a:r>
              <a:rPr lang="it-IT" sz="2000" b="1" smtClean="0">
                <a:solidFill>
                  <a:prstClr val="black"/>
                </a:solidFill>
                <a:latin typeface="Times New Roman" panose="02020603050405020304" pitchFamily="18" charset="0"/>
                <a:ea typeface="+mn-ea"/>
                <a:cs typeface="Times New Roman" panose="02020603050405020304" pitchFamily="18" charset="0"/>
              </a:rPr>
              <a:t>Compensați</a:t>
            </a:r>
            <a:r>
              <a:rPr lang="en-US" sz="2000" b="1" smtClean="0">
                <a:solidFill>
                  <a:prstClr val="black"/>
                </a:solidFill>
                <a:latin typeface="Times New Roman" panose="02020603050405020304" pitchFamily="18" charset="0"/>
                <a:ea typeface="+mn-ea"/>
                <a:cs typeface="Times New Roman" panose="02020603050405020304" pitchFamily="18" charset="0"/>
              </a:rPr>
              <a:t>a</a:t>
            </a:r>
            <a:r>
              <a:rPr lang="it-IT" sz="2000" b="1" smtClean="0">
                <a:solidFill>
                  <a:prstClr val="black"/>
                </a:solidFill>
                <a:latin typeface="Times New Roman" panose="02020603050405020304" pitchFamily="18" charset="0"/>
                <a:ea typeface="+mn-ea"/>
                <a:cs typeface="Times New Roman" panose="02020603050405020304" pitchFamily="18" charset="0"/>
              </a:rPr>
              <a:t> pentru prestarea serviciului de interes economic general</a:t>
            </a:r>
            <a:r>
              <a:rPr lang="ro-RO" sz="2000" b="1" smtClean="0">
                <a:solidFill>
                  <a:prstClr val="black"/>
                </a:solidFill>
                <a:latin typeface="Times New Roman" panose="02020603050405020304" pitchFamily="18" charset="0"/>
                <a:ea typeface="+mn-ea"/>
                <a:cs typeface="Times New Roman" panose="02020603050405020304" pitchFamily="18" charset="0"/>
              </a:rPr>
              <a:t>:</a:t>
            </a:r>
            <a:r>
              <a:rPr lang="it-IT" sz="2000" b="1" smtClean="0">
                <a:solidFill>
                  <a:prstClr val="black"/>
                </a:solidFill>
                <a:latin typeface="Times New Roman" panose="02020603050405020304" pitchFamily="18" charset="0"/>
                <a:ea typeface="+mn-ea"/>
                <a:cs typeface="Times New Roman" panose="02020603050405020304" pitchFamily="18" charset="0"/>
              </a:rPr>
              <a:t> </a:t>
            </a:r>
            <a:r>
              <a:rPr lang="en-US" sz="2000" smtClean="0">
                <a:solidFill>
                  <a:prstClr val="black"/>
                </a:solidFill>
                <a:latin typeface="Times New Roman" panose="02020603050405020304" pitchFamily="18" charset="0"/>
                <a:ea typeface="+mn-ea"/>
                <a:cs typeface="Times New Roman" panose="02020603050405020304" pitchFamily="18" charset="0"/>
              </a:rPr>
              <a:t/>
            </a:r>
            <a:br>
              <a:rPr lang="en-US" sz="2000" smtClean="0">
                <a:solidFill>
                  <a:prstClr val="black"/>
                </a:solidFill>
                <a:latin typeface="Times New Roman" panose="02020603050405020304" pitchFamily="18" charset="0"/>
                <a:ea typeface="+mn-ea"/>
                <a:cs typeface="Times New Roman" panose="02020603050405020304" pitchFamily="18" charset="0"/>
              </a:rPr>
            </a:br>
            <a:endParaRPr 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796211957"/>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32508" y="1863633"/>
            <a:ext cx="10302842" cy="3796937"/>
          </a:xfrm>
        </p:spPr>
        <p:txBody>
          <a:bodyPr>
            <a:normAutofit/>
          </a:bodyPr>
          <a:lstStyle/>
          <a:p>
            <a:pPr algn="just"/>
            <a:r>
              <a:rPr lang="ro-RO" sz="2000" b="1" dirty="0" smtClean="0">
                <a:latin typeface="Times New Roman" panose="02020603050405020304" pitchFamily="18" charset="0"/>
                <a:cs typeface="Times New Roman" panose="02020603050405020304" pitchFamily="18" charset="0"/>
              </a:rPr>
              <a:t>(V) Stimulente în ceea ce priveşte eficienţa:</a:t>
            </a:r>
          </a:p>
          <a:p>
            <a:pPr algn="just"/>
            <a:endParaRPr lang="ro-RO" sz="2000" b="1"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În actul de atribuire a serviciului trebuie introduse stimulente pentru prestarea eficientă a acestuia.</a:t>
            </a:r>
            <a:endParaRPr lang="ro-RO" sz="2000" dirty="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Aceste stimulente pot fi concepute în mai multe modalităţi:</a:t>
            </a:r>
          </a:p>
          <a:p>
            <a:pPr algn="just"/>
            <a:endParaRPr lang="ro-RO" sz="2000" dirty="0">
              <a:latin typeface="Times New Roman" panose="02020603050405020304" pitchFamily="18" charset="0"/>
              <a:cs typeface="Times New Roman" panose="02020603050405020304" pitchFamily="18" charset="0"/>
            </a:endParaRPr>
          </a:p>
          <a:p>
            <a:pPr marL="800100" lvl="1" indent="-342900" algn="just">
              <a:buFont typeface="Times New Roman" panose="02020603050405020304" pitchFamily="18" charset="0"/>
              <a:buChar char="‒"/>
            </a:pPr>
            <a:r>
              <a:rPr lang="ro-RO" dirty="0">
                <a:latin typeface="Times New Roman" panose="02020603050405020304" pitchFamily="18" charset="0"/>
                <a:cs typeface="Times New Roman" panose="02020603050405020304" pitchFamily="18" charset="0"/>
              </a:rPr>
              <a:t>S</a:t>
            </a:r>
            <a:r>
              <a:rPr lang="ro-RO" dirty="0" smtClean="0">
                <a:latin typeface="Times New Roman" panose="02020603050405020304" pitchFamily="18" charset="0"/>
                <a:cs typeface="Times New Roman" panose="02020603050405020304" pitchFamily="18" charset="0"/>
              </a:rPr>
              <a:t>ub forma unui nivel fix al compensaţiilor, care include creşterile în ceea ce priveşte eficienţa pe care se preconizează că o va obţine întreprinderea prestatoare a serviciului, pe perioada de atribuire a contractului;</a:t>
            </a:r>
          </a:p>
          <a:p>
            <a:pPr marL="800100" lvl="1" indent="-342900" algn="just">
              <a:buFont typeface="Times New Roman" panose="02020603050405020304" pitchFamily="18" charset="0"/>
              <a:buChar char="‒"/>
            </a:pPr>
            <a:r>
              <a:rPr lang="ro-RO" dirty="0" smtClean="0">
                <a:latin typeface="Times New Roman" panose="02020603050405020304" pitchFamily="18" charset="0"/>
                <a:cs typeface="Times New Roman" panose="02020603050405020304" pitchFamily="18" charset="0"/>
              </a:rPr>
              <a:t>Sub forma unor obiective de eficienţă, prin care nivelul compensaţiei depinde de măsura în care aceste obiective sunt îndeplinite.</a:t>
            </a:r>
          </a:p>
        </p:txBody>
      </p:sp>
      <p:sp>
        <p:nvSpPr>
          <p:cNvPr id="7" name="Title 1"/>
          <p:cNvSpPr txBox="1">
            <a:spLocks/>
          </p:cNvSpPr>
          <p:nvPr/>
        </p:nvSpPr>
        <p:spPr>
          <a:xfrm>
            <a:off x="932507" y="401284"/>
            <a:ext cx="10302843" cy="10189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a:r>
              <a:rPr lang="vi-VN" sz="2800" b="1" dirty="0" smtClean="0">
                <a:cs typeface="Times New Roman" panose="02020603050405020304" pitchFamily="18" charset="0"/>
              </a:rPr>
              <a:t>Elementele obligatorii </a:t>
            </a:r>
            <a:r>
              <a:rPr lang="en-US" sz="2800" b="1" dirty="0" smtClean="0">
                <a:latin typeface="Times New Roman" panose="02020603050405020304" pitchFamily="18" charset="0"/>
                <a:cs typeface="Times New Roman" panose="02020603050405020304" pitchFamily="18" charset="0"/>
              </a:rPr>
              <a:t>ale </a:t>
            </a:r>
            <a:r>
              <a:rPr lang="en-US" sz="2800" b="1" dirty="0" err="1" smtClean="0">
                <a:latin typeface="Times New Roman" panose="02020603050405020304" pitchFamily="18" charset="0"/>
                <a:cs typeface="Times New Roman" panose="02020603050405020304" pitchFamily="18" charset="0"/>
              </a:rPr>
              <a:t>actului</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atribuire</a:t>
            </a:r>
            <a:r>
              <a:rPr lang="en-US" sz="2800" b="1" dirty="0" smtClean="0">
                <a:latin typeface="Times New Roman" panose="02020603050405020304" pitchFamily="18" charset="0"/>
                <a:cs typeface="Times New Roman" panose="02020603050405020304" pitchFamily="18" charset="0"/>
              </a:rPr>
              <a:t> </a:t>
            </a:r>
            <a:r>
              <a:rPr lang="vi-VN" sz="2800" b="1" dirty="0" smtClean="0">
                <a:cs typeface="Times New Roman" panose="02020603050405020304" pitchFamily="18" charset="0"/>
              </a:rPr>
              <a:t>din perspectiva regulilor de concurenţă</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de stat</a:t>
            </a:r>
            <a:endParaRPr lang="en-US"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732635050"/>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32507" y="1863633"/>
            <a:ext cx="10302843" cy="4066904"/>
          </a:xfrm>
        </p:spPr>
        <p:txBody>
          <a:bodyPr>
            <a:normAutofit/>
          </a:bodyPr>
          <a:lstStyle/>
          <a:p>
            <a:pPr algn="just"/>
            <a:r>
              <a:rPr lang="ro-RO" sz="2000" b="1" dirty="0" smtClean="0">
                <a:latin typeface="Times New Roman" panose="02020603050405020304" pitchFamily="18" charset="0"/>
                <a:cs typeface="Times New Roman" panose="02020603050405020304" pitchFamily="18" charset="0"/>
              </a:rPr>
              <a:t>(VI) Nivelul redevenţei sau a altor obligaţii:</a:t>
            </a:r>
          </a:p>
          <a:p>
            <a:pPr algn="just"/>
            <a:endParaRPr lang="ro-RO" sz="2000" b="1"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en-US" sz="2000" dirty="0" err="1" smtClean="0">
                <a:solidFill>
                  <a:srgbClr val="000000"/>
                </a:solidFill>
                <a:latin typeface="Times New Roman" panose="02020603050405020304" pitchFamily="18" charset="0"/>
                <a:cs typeface="Times New Roman" panose="02020603050405020304" pitchFamily="18" charset="0"/>
              </a:rPr>
              <a:t>Redeven</a:t>
            </a:r>
            <a:r>
              <a:rPr lang="ro-RO" sz="2000" dirty="0" smtClean="0">
                <a:solidFill>
                  <a:srgbClr val="000000"/>
                </a:solidFill>
                <a:latin typeface="Times New Roman" panose="02020603050405020304" pitchFamily="18" charset="0"/>
                <a:cs typeface="Times New Roman" panose="02020603050405020304" pitchFamily="18" charset="0"/>
              </a:rPr>
              <a:t>ţa - </a:t>
            </a:r>
            <a:r>
              <a:rPr lang="en-US" sz="2000" dirty="0" smtClean="0">
                <a:solidFill>
                  <a:srgbClr val="000000"/>
                </a:solidFill>
                <a:latin typeface="Times New Roman" panose="02020603050405020304" pitchFamily="18" charset="0"/>
                <a:cs typeface="Times New Roman" panose="02020603050405020304" pitchFamily="18" charset="0"/>
              </a:rPr>
              <a:t>sum</a:t>
            </a:r>
            <a:r>
              <a:rPr lang="ro-RO" sz="2000" dirty="0" smtClean="0">
                <a:solidFill>
                  <a:srgbClr val="000000"/>
                </a:solidFill>
                <a:latin typeface="Times New Roman" panose="02020603050405020304" pitchFamily="18" charset="0"/>
                <a:cs typeface="Times New Roman" panose="02020603050405020304" pitchFamily="18" charset="0"/>
              </a:rPr>
              <a:t>a</a:t>
            </a:r>
            <a:r>
              <a:rPr lang="en-US" sz="2000" dirty="0" smtClean="0">
                <a:solidFill>
                  <a:srgbClr val="000000"/>
                </a:solidFill>
                <a:latin typeface="Times New Roman" panose="02020603050405020304" pitchFamily="18" charset="0"/>
                <a:cs typeface="Times New Roman" panose="02020603050405020304" pitchFamily="18" charset="0"/>
              </a:rPr>
              <a:t> </a:t>
            </a:r>
            <a:r>
              <a:rPr lang="en-US" sz="2000" dirty="0" err="1">
                <a:solidFill>
                  <a:srgbClr val="000000"/>
                </a:solidFill>
                <a:latin typeface="Times New Roman" panose="02020603050405020304" pitchFamily="18" charset="0"/>
                <a:cs typeface="Times New Roman" panose="02020603050405020304" pitchFamily="18" charset="0"/>
              </a:rPr>
              <a:t>ce</a:t>
            </a:r>
            <a:r>
              <a:rPr lang="en-US" sz="2000" dirty="0">
                <a:solidFill>
                  <a:srgbClr val="000000"/>
                </a:solidFill>
                <a:latin typeface="Times New Roman" panose="02020603050405020304" pitchFamily="18" charset="0"/>
                <a:cs typeface="Times New Roman" panose="02020603050405020304" pitchFamily="18" charset="0"/>
              </a:rPr>
              <a:t> </a:t>
            </a:r>
            <a:r>
              <a:rPr lang="en-US" sz="2000" dirty="0" err="1">
                <a:solidFill>
                  <a:srgbClr val="000000"/>
                </a:solidFill>
                <a:latin typeface="Times New Roman" panose="02020603050405020304" pitchFamily="18" charset="0"/>
                <a:cs typeface="Times New Roman" panose="02020603050405020304" pitchFamily="18" charset="0"/>
              </a:rPr>
              <a:t>trebuie</a:t>
            </a:r>
            <a:r>
              <a:rPr lang="en-US" sz="2000" dirty="0">
                <a:solidFill>
                  <a:srgbClr val="000000"/>
                </a:solidFill>
                <a:latin typeface="Times New Roman" panose="02020603050405020304" pitchFamily="18" charset="0"/>
                <a:cs typeface="Times New Roman" panose="02020603050405020304" pitchFamily="18" charset="0"/>
              </a:rPr>
              <a:t> </a:t>
            </a:r>
            <a:r>
              <a:rPr lang="en-US" sz="2000" dirty="0" err="1">
                <a:solidFill>
                  <a:srgbClr val="000000"/>
                </a:solidFill>
                <a:latin typeface="Times New Roman" panose="02020603050405020304" pitchFamily="18" charset="0"/>
                <a:cs typeface="Times New Roman" panose="02020603050405020304" pitchFamily="18" charset="0"/>
              </a:rPr>
              <a:t>plătită</a:t>
            </a:r>
            <a:r>
              <a:rPr lang="en-US" sz="2000" dirty="0">
                <a:solidFill>
                  <a:srgbClr val="000000"/>
                </a:solidFill>
                <a:latin typeface="Times New Roman" panose="02020603050405020304" pitchFamily="18" charset="0"/>
                <a:cs typeface="Times New Roman" panose="02020603050405020304" pitchFamily="18" charset="0"/>
              </a:rPr>
              <a:t> </a:t>
            </a:r>
            <a:r>
              <a:rPr lang="en-US" sz="2000" dirty="0" err="1" smtClean="0">
                <a:solidFill>
                  <a:srgbClr val="000000"/>
                </a:solidFill>
                <a:latin typeface="Times New Roman" panose="02020603050405020304" pitchFamily="18" charset="0"/>
                <a:cs typeface="Times New Roman" panose="02020603050405020304" pitchFamily="18" charset="0"/>
              </a:rPr>
              <a:t>pentru</a:t>
            </a:r>
            <a:r>
              <a:rPr lang="en-US" sz="2000" dirty="0" smtClean="0">
                <a:solidFill>
                  <a:srgbClr val="000000"/>
                </a:solidFill>
                <a:latin typeface="Times New Roman" panose="02020603050405020304" pitchFamily="18" charset="0"/>
                <a:cs typeface="Times New Roman" panose="02020603050405020304" pitchFamily="18" charset="0"/>
              </a:rPr>
              <a:t> </a:t>
            </a:r>
            <a:r>
              <a:rPr lang="en-US" sz="2000" dirty="0" err="1">
                <a:solidFill>
                  <a:srgbClr val="000000"/>
                </a:solidFill>
                <a:latin typeface="Times New Roman" panose="02020603050405020304" pitchFamily="18" charset="0"/>
                <a:cs typeface="Times New Roman" panose="02020603050405020304" pitchFamily="18" charset="0"/>
              </a:rPr>
              <a:t>folosirea</a:t>
            </a:r>
            <a:r>
              <a:rPr lang="en-US" sz="2000" dirty="0">
                <a:solidFill>
                  <a:srgbClr val="000000"/>
                </a:solidFill>
                <a:latin typeface="Times New Roman" panose="02020603050405020304" pitchFamily="18" charset="0"/>
                <a:cs typeface="Times New Roman" panose="02020603050405020304" pitchFamily="18" charset="0"/>
              </a:rPr>
              <a:t> </a:t>
            </a:r>
            <a:r>
              <a:rPr lang="en-US" sz="2000" dirty="0" err="1">
                <a:solidFill>
                  <a:srgbClr val="000000"/>
                </a:solidFill>
                <a:latin typeface="Times New Roman" panose="02020603050405020304" pitchFamily="18" charset="0"/>
                <a:cs typeface="Times New Roman" panose="02020603050405020304" pitchFamily="18" charset="0"/>
              </a:rPr>
              <a:t>sau</a:t>
            </a:r>
            <a:r>
              <a:rPr lang="en-US" sz="2000" dirty="0">
                <a:solidFill>
                  <a:srgbClr val="000000"/>
                </a:solidFill>
                <a:latin typeface="Times New Roman" panose="02020603050405020304" pitchFamily="18" charset="0"/>
                <a:cs typeface="Times New Roman" panose="02020603050405020304" pitchFamily="18" charset="0"/>
              </a:rPr>
              <a:t> </a:t>
            </a:r>
            <a:r>
              <a:rPr lang="en-US" sz="2000" dirty="0" err="1">
                <a:solidFill>
                  <a:srgbClr val="000000"/>
                </a:solidFill>
                <a:latin typeface="Times New Roman" panose="02020603050405020304" pitchFamily="18" charset="0"/>
                <a:cs typeface="Times New Roman" panose="02020603050405020304" pitchFamily="18" charset="0"/>
              </a:rPr>
              <a:t>dreptul</a:t>
            </a:r>
            <a:r>
              <a:rPr lang="en-US" sz="2000" dirty="0">
                <a:solidFill>
                  <a:srgbClr val="000000"/>
                </a:solidFill>
                <a:latin typeface="Times New Roman" panose="02020603050405020304" pitchFamily="18" charset="0"/>
                <a:cs typeface="Times New Roman" panose="02020603050405020304" pitchFamily="18" charset="0"/>
              </a:rPr>
              <a:t> de </a:t>
            </a:r>
            <a:r>
              <a:rPr lang="en-US" sz="2000" dirty="0" err="1">
                <a:solidFill>
                  <a:srgbClr val="000000"/>
                </a:solidFill>
                <a:latin typeface="Times New Roman" panose="02020603050405020304" pitchFamily="18" charset="0"/>
                <a:cs typeface="Times New Roman" panose="02020603050405020304" pitchFamily="18" charset="0"/>
              </a:rPr>
              <a:t>folosință</a:t>
            </a:r>
            <a:r>
              <a:rPr lang="en-US" sz="2000" dirty="0">
                <a:solidFill>
                  <a:srgbClr val="000000"/>
                </a:solidFill>
                <a:latin typeface="Times New Roman" panose="02020603050405020304" pitchFamily="18" charset="0"/>
                <a:cs typeface="Times New Roman" panose="02020603050405020304" pitchFamily="18" charset="0"/>
              </a:rPr>
              <a:t> a </a:t>
            </a:r>
            <a:r>
              <a:rPr lang="ro-RO" sz="2000" dirty="0" smtClean="0">
                <a:solidFill>
                  <a:srgbClr val="000000"/>
                </a:solidFill>
                <a:latin typeface="Times New Roman" panose="02020603050405020304" pitchFamily="18" charset="0"/>
                <a:cs typeface="Times New Roman" panose="02020603050405020304" pitchFamily="18" charset="0"/>
              </a:rPr>
              <a:t>infrastructurii publice concesionată în vederea prestării serviciului public;</a:t>
            </a:r>
          </a:p>
          <a:p>
            <a:pPr marL="342900" indent="-342900" algn="just">
              <a:buFont typeface="Arial" panose="020B0604020202020204" pitchFamily="34" charset="0"/>
              <a:buChar char="•"/>
            </a:pPr>
            <a:r>
              <a:rPr lang="ro-RO" sz="2000" dirty="0" smtClean="0">
                <a:solidFill>
                  <a:srgbClr val="000000"/>
                </a:solidFill>
                <a:latin typeface="Times New Roman" panose="02020603050405020304" pitchFamily="18" charset="0"/>
                <a:cs typeface="Times New Roman" panose="02020603050405020304" pitchFamily="18" charset="0"/>
              </a:rPr>
              <a:t>Redevenţa este plătită de operatorul serviciului, la date fixe stabilite prin contract;</a:t>
            </a: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Nivelul redevenţei trebuie să fie stabilit, în mod transparent, având în vedere valoarea infrastructurii puse la dispoziţia operatorului şi perioada </a:t>
            </a:r>
            <a:r>
              <a:rPr lang="ro-RO" sz="2000" dirty="0" smtClean="0">
                <a:solidFill>
                  <a:prstClr val="black"/>
                </a:solidFill>
                <a:latin typeface="Times New Roman" panose="02020603050405020304" pitchFamily="18" charset="0"/>
                <a:cs typeface="Times New Roman" panose="02020603050405020304" pitchFamily="18" charset="0"/>
              </a:rPr>
              <a:t>pentru care a fost atribuit serviciul;</a:t>
            </a:r>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Pentru </a:t>
            </a:r>
            <a:r>
              <a:rPr lang="ro-RO" sz="2000" dirty="0">
                <a:latin typeface="Times New Roman" panose="02020603050405020304" pitchFamily="18" charset="0"/>
                <a:cs typeface="Times New Roman" panose="02020603050405020304" pitchFamily="18" charset="0"/>
              </a:rPr>
              <a:t>a se evita practicarea </a:t>
            </a:r>
            <a:r>
              <a:rPr lang="ro-RO" sz="2000" dirty="0" smtClean="0">
                <a:latin typeface="Times New Roman" panose="02020603050405020304" pitchFamily="18" charset="0"/>
                <a:cs typeface="Times New Roman" panose="02020603050405020304" pitchFamily="18" charset="0"/>
              </a:rPr>
              <a:t>unor tarife </a:t>
            </a:r>
            <a:r>
              <a:rPr lang="ro-RO" sz="2000" dirty="0">
                <a:latin typeface="Times New Roman" panose="02020603050405020304" pitchFamily="18" charset="0"/>
                <a:cs typeface="Times New Roman" panose="02020603050405020304" pitchFamily="18" charset="0"/>
              </a:rPr>
              <a:t>excesive la consumatorii </a:t>
            </a:r>
            <a:r>
              <a:rPr lang="ro-RO" sz="2000" dirty="0" smtClean="0">
                <a:latin typeface="Times New Roman" panose="02020603050405020304" pitchFamily="18" charset="0"/>
                <a:cs typeface="Times New Roman" panose="02020603050405020304" pitchFamily="18" charset="0"/>
              </a:rPr>
              <a:t>finali, actul de atribuire trebuie să conţină o clauză care să prevadă că </a:t>
            </a:r>
            <a:r>
              <a:rPr lang="ro-RO" sz="2000" dirty="0">
                <a:latin typeface="Times New Roman" panose="02020603050405020304" pitchFamily="18" charset="0"/>
                <a:cs typeface="Times New Roman" panose="02020603050405020304" pitchFamily="18" charset="0"/>
              </a:rPr>
              <a:t>autoritatea publică locală</a:t>
            </a:r>
            <a:r>
              <a:rPr lang="ro-RO" sz="2000" dirty="0" smtClean="0">
                <a:latin typeface="Times New Roman" panose="02020603050405020304" pitchFamily="18" charset="0"/>
                <a:cs typeface="Times New Roman" panose="02020603050405020304" pitchFamily="18" charset="0"/>
              </a:rPr>
              <a:t> controlează </a:t>
            </a:r>
            <a:r>
              <a:rPr lang="ro-RO" sz="2000" dirty="0">
                <a:latin typeface="Times New Roman" panose="02020603050405020304" pitchFamily="18" charset="0"/>
                <a:cs typeface="Times New Roman" panose="02020603050405020304" pitchFamily="18" charset="0"/>
              </a:rPr>
              <a:t>şi </a:t>
            </a:r>
            <a:r>
              <a:rPr lang="ro-RO" sz="2000" dirty="0" smtClean="0">
                <a:latin typeface="Times New Roman" panose="02020603050405020304" pitchFamily="18" charset="0"/>
                <a:cs typeface="Times New Roman" panose="02020603050405020304" pitchFamily="18" charset="0"/>
              </a:rPr>
              <a:t>monitorizează tarifele </a:t>
            </a:r>
            <a:r>
              <a:rPr lang="ro-RO" sz="2000" dirty="0">
                <a:latin typeface="Times New Roman" panose="02020603050405020304" pitchFamily="18" charset="0"/>
                <a:cs typeface="Times New Roman" panose="02020603050405020304" pitchFamily="18" charset="0"/>
              </a:rPr>
              <a:t>practicate de </a:t>
            </a:r>
            <a:r>
              <a:rPr lang="ro-RO" sz="2000" dirty="0" smtClean="0">
                <a:latin typeface="Times New Roman" panose="02020603050405020304" pitchFamily="18" charset="0"/>
                <a:cs typeface="Times New Roman" panose="02020603050405020304" pitchFamily="18" charset="0"/>
              </a:rPr>
              <a:t>operatori.</a:t>
            </a:r>
            <a:endParaRPr lang="ro-RO" sz="2000" dirty="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endParaRPr lang="ro-RO" dirty="0" smtClean="0">
              <a:latin typeface="Times New Roman" panose="02020603050405020304" pitchFamily="18" charset="0"/>
              <a:cs typeface="Times New Roman" panose="02020603050405020304" pitchFamily="18" charset="0"/>
            </a:endParaRPr>
          </a:p>
        </p:txBody>
      </p:sp>
      <p:sp>
        <p:nvSpPr>
          <p:cNvPr id="5" name="Title 1"/>
          <p:cNvSpPr txBox="1">
            <a:spLocks/>
          </p:cNvSpPr>
          <p:nvPr/>
        </p:nvSpPr>
        <p:spPr>
          <a:xfrm>
            <a:off x="932507" y="401284"/>
            <a:ext cx="10302843" cy="101890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a:r>
              <a:rPr lang="vi-VN" sz="2800" b="1" dirty="0" smtClean="0">
                <a:cs typeface="Times New Roman" panose="02020603050405020304" pitchFamily="18" charset="0"/>
              </a:rPr>
              <a:t>Elementele obligatorii </a:t>
            </a:r>
            <a:r>
              <a:rPr lang="en-US" sz="2800" b="1" dirty="0" smtClean="0">
                <a:latin typeface="Times New Roman" panose="02020603050405020304" pitchFamily="18" charset="0"/>
                <a:cs typeface="Times New Roman" panose="02020603050405020304" pitchFamily="18" charset="0"/>
              </a:rPr>
              <a:t>ale </a:t>
            </a:r>
            <a:r>
              <a:rPr lang="en-US" sz="2800" b="1" dirty="0" err="1" smtClean="0">
                <a:latin typeface="Times New Roman" panose="02020603050405020304" pitchFamily="18" charset="0"/>
                <a:cs typeface="Times New Roman" panose="02020603050405020304" pitchFamily="18" charset="0"/>
              </a:rPr>
              <a:t>actului</a:t>
            </a:r>
            <a:r>
              <a:rPr lang="en-US" sz="2800" b="1" dirty="0" smtClean="0">
                <a:latin typeface="Times New Roman" panose="02020603050405020304" pitchFamily="18" charset="0"/>
                <a:cs typeface="Times New Roman" panose="02020603050405020304" pitchFamily="18" charset="0"/>
              </a:rPr>
              <a:t> de </a:t>
            </a:r>
            <a:r>
              <a:rPr lang="en-US" sz="2800" b="1" dirty="0" err="1" smtClean="0">
                <a:latin typeface="Times New Roman" panose="02020603050405020304" pitchFamily="18" charset="0"/>
                <a:cs typeface="Times New Roman" panose="02020603050405020304" pitchFamily="18" charset="0"/>
              </a:rPr>
              <a:t>atribuire</a:t>
            </a:r>
            <a:r>
              <a:rPr lang="en-US" sz="2800" b="1" dirty="0" smtClean="0">
                <a:latin typeface="Times New Roman" panose="02020603050405020304" pitchFamily="18" charset="0"/>
                <a:cs typeface="Times New Roman" panose="02020603050405020304" pitchFamily="18" charset="0"/>
              </a:rPr>
              <a:t> </a:t>
            </a:r>
            <a:r>
              <a:rPr lang="vi-VN" sz="2800" b="1" dirty="0" smtClean="0">
                <a:cs typeface="Times New Roman" panose="02020603050405020304" pitchFamily="18" charset="0"/>
              </a:rPr>
              <a:t>din perspectiva regulilor de concurenţă</a:t>
            </a:r>
            <a:r>
              <a:rPr lang="en-US" sz="2800" b="1" dirty="0" smtClean="0">
                <a:latin typeface="Times New Roman" panose="02020603050405020304" pitchFamily="18" charset="0"/>
                <a:cs typeface="Times New Roman" panose="02020603050405020304" pitchFamily="18" charset="0"/>
              </a:rPr>
              <a:t> </a:t>
            </a:r>
            <a:r>
              <a:rPr lang="ro-RO" sz="2800" b="1" dirty="0" smtClean="0">
                <a:latin typeface="Times New Roman" panose="02020603050405020304" pitchFamily="18" charset="0"/>
                <a:cs typeface="Times New Roman" panose="02020603050405020304" pitchFamily="18" charset="0"/>
              </a:rPr>
              <a:t>şi ajutor de stat</a:t>
            </a:r>
            <a:endParaRPr lang="en-US"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426930304"/>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59667" y="0"/>
            <a:ext cx="10293789" cy="1105989"/>
          </a:xfrm>
        </p:spPr>
        <p:txBody>
          <a:bodyPr>
            <a:noAutofit/>
          </a:bodyPr>
          <a:lstStyle/>
          <a:p>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800" b="1" dirty="0" smtClean="0">
                <a:latin typeface="Times New Roman" panose="02020603050405020304" pitchFamily="18" charset="0"/>
                <a:cs typeface="Times New Roman" panose="02020603050405020304" pitchFamily="18" charset="0"/>
              </a:rPr>
              <a:t>Principiul Altmark</a:t>
            </a:r>
            <a:r>
              <a:rPr lang="en-US" sz="2800" b="1" dirty="0">
                <a:latin typeface="Times New Roman" panose="02020603050405020304" pitchFamily="18" charset="0"/>
                <a:cs typeface="Times New Roman" panose="02020603050405020304" pitchFamily="18" charset="0"/>
              </a:rPr>
              <a:t/>
            </a:r>
            <a:br>
              <a:rPr lang="en-US" sz="2800" b="1" dirty="0">
                <a:latin typeface="Times New Roman" panose="02020603050405020304" pitchFamily="18" charset="0"/>
                <a:cs typeface="Times New Roman" panose="02020603050405020304" pitchFamily="18" charset="0"/>
              </a:rPr>
            </a:br>
            <a:endParaRPr lang="en-US" sz="2000" dirty="0">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a:xfrm>
            <a:off x="959668" y="1175656"/>
            <a:ext cx="10293788" cy="5547115"/>
          </a:xfrm>
        </p:spPr>
        <p:txBody>
          <a:bodyPr>
            <a:normAutofit fontScale="77500" lnSpcReduction="20000"/>
          </a:bodyPr>
          <a:lstStyle/>
          <a:p>
            <a:pPr algn="just">
              <a:lnSpc>
                <a:spcPct val="120000"/>
              </a:lnSpc>
            </a:pPr>
            <a:r>
              <a:rPr lang="ro-RO" sz="2300" dirty="0">
                <a:latin typeface="Times New Roman" panose="02020603050405020304" pitchFamily="18" charset="0"/>
                <a:cs typeface="Times New Roman" panose="02020603050405020304" pitchFamily="18" charset="0"/>
              </a:rPr>
              <a:t>Compensația pentru obligația de serviciu public </a:t>
            </a:r>
            <a:r>
              <a:rPr lang="ro-RO" sz="2300" b="1" dirty="0">
                <a:latin typeface="Times New Roman" panose="02020603050405020304" pitchFamily="18" charset="0"/>
                <a:cs typeface="Times New Roman" panose="02020603050405020304" pitchFamily="18" charset="0"/>
              </a:rPr>
              <a:t>nu constituie ajutor de </a:t>
            </a:r>
            <a:r>
              <a:rPr lang="ro-RO" sz="2300" b="1" dirty="0" smtClean="0">
                <a:latin typeface="Times New Roman" panose="02020603050405020304" pitchFamily="18" charset="0"/>
                <a:cs typeface="Times New Roman" panose="02020603050405020304" pitchFamily="18" charset="0"/>
              </a:rPr>
              <a:t>stat, </a:t>
            </a:r>
            <a:r>
              <a:rPr lang="ro-RO" sz="2300" dirty="0">
                <a:latin typeface="Times New Roman" panose="02020603050405020304" pitchFamily="18" charset="0"/>
                <a:cs typeface="Times New Roman" panose="02020603050405020304" pitchFamily="18" charset="0"/>
              </a:rPr>
              <a:t>în sensul articolului 107 din TFUE, cu condiția îndeplinirii a patru criterii cumulative (hotărârea Curții Euopene de Justiție pronunțată în cazul </a:t>
            </a:r>
            <a:r>
              <a:rPr lang="ro-RO" sz="2300" dirty="0" smtClean="0">
                <a:latin typeface="Times New Roman" panose="02020603050405020304" pitchFamily="18" charset="0"/>
                <a:cs typeface="Times New Roman" panose="02020603050405020304" pitchFamily="18" charset="0"/>
              </a:rPr>
              <a:t>Altmark):</a:t>
            </a:r>
            <a:endParaRPr lang="ro-RO" sz="2300" dirty="0">
              <a:latin typeface="Times New Roman" panose="02020603050405020304" pitchFamily="18" charset="0"/>
              <a:cs typeface="Times New Roman" panose="02020603050405020304" pitchFamily="18" charset="0"/>
            </a:endParaRPr>
          </a:p>
          <a:p>
            <a:pPr algn="just">
              <a:lnSpc>
                <a:spcPct val="120000"/>
              </a:lnSpc>
            </a:pPr>
            <a:r>
              <a:rPr lang="ro-RO" sz="2300" dirty="0">
                <a:latin typeface="Times New Roman" panose="02020603050405020304" pitchFamily="18" charset="0"/>
                <a:cs typeface="Times New Roman" panose="02020603050405020304" pitchFamily="18" charset="0"/>
              </a:rPr>
              <a:t>	(I) Întreprinderea beneficiară trebuie să fie efectiv însărcinată cu executarea unor obligaţii de serviciu public, iar aceste obligaţii să fie clar definite.</a:t>
            </a:r>
          </a:p>
          <a:p>
            <a:pPr lvl="0" algn="just">
              <a:lnSpc>
                <a:spcPct val="120000"/>
              </a:lnSpc>
            </a:pPr>
            <a:r>
              <a:rPr lang="ro-RO" sz="2300" dirty="0">
                <a:latin typeface="Times New Roman" panose="02020603050405020304" pitchFamily="18" charset="0"/>
                <a:cs typeface="Times New Roman" panose="02020603050405020304" pitchFamily="18" charset="0"/>
              </a:rPr>
              <a:t>	(</a:t>
            </a:r>
            <a:r>
              <a:rPr lang="ro-RO" sz="2300" dirty="0">
                <a:solidFill>
                  <a:prstClr val="black"/>
                </a:solidFill>
                <a:latin typeface="Times New Roman" panose="02020603050405020304" pitchFamily="18" charset="0"/>
                <a:cs typeface="Times New Roman" panose="02020603050405020304" pitchFamily="18" charset="0"/>
              </a:rPr>
              <a:t>II) Parametrii pe baza cărora se calculează compensaţia trebuie </a:t>
            </a:r>
            <a:r>
              <a:rPr lang="ro-RO" sz="2300" dirty="0" smtClean="0">
                <a:solidFill>
                  <a:prstClr val="black"/>
                </a:solidFill>
                <a:latin typeface="Times New Roman" panose="02020603050405020304" pitchFamily="18" charset="0"/>
                <a:cs typeface="Times New Roman" panose="02020603050405020304" pitchFamily="18" charset="0"/>
              </a:rPr>
              <a:t>stabiliţi, </a:t>
            </a:r>
            <a:r>
              <a:rPr lang="ro-RO" sz="2300" dirty="0">
                <a:solidFill>
                  <a:prstClr val="black"/>
                </a:solidFill>
                <a:latin typeface="Times New Roman" panose="02020603050405020304" pitchFamily="18" charset="0"/>
                <a:cs typeface="Times New Roman" panose="02020603050405020304" pitchFamily="18" charset="0"/>
              </a:rPr>
              <a:t>în </a:t>
            </a:r>
            <a:r>
              <a:rPr lang="ro-RO" sz="2300" dirty="0" smtClean="0">
                <a:solidFill>
                  <a:prstClr val="black"/>
                </a:solidFill>
                <a:latin typeface="Times New Roman" panose="02020603050405020304" pitchFamily="18" charset="0"/>
                <a:cs typeface="Times New Roman" panose="02020603050405020304" pitchFamily="18" charset="0"/>
              </a:rPr>
              <a:t>prealabil, </a:t>
            </a:r>
            <a:r>
              <a:rPr lang="ro-RO" sz="2300" dirty="0">
                <a:solidFill>
                  <a:prstClr val="black"/>
                </a:solidFill>
                <a:latin typeface="Times New Roman" panose="02020603050405020304" pitchFamily="18" charset="0"/>
                <a:cs typeface="Times New Roman" panose="02020603050405020304" pitchFamily="18" charset="0"/>
              </a:rPr>
              <a:t>în mod obiectiv şi transparent, pentru a evita conferirea unui avantaj economic care poate favoriza întreprinderea beneficiară faţă de întreprinderile concurente.</a:t>
            </a:r>
          </a:p>
          <a:p>
            <a:pPr lvl="0" algn="just">
              <a:lnSpc>
                <a:spcPct val="120000"/>
              </a:lnSpc>
            </a:pPr>
            <a:r>
              <a:rPr lang="ro-RO" sz="2300" dirty="0">
                <a:solidFill>
                  <a:prstClr val="black"/>
                </a:solidFill>
                <a:latin typeface="Times New Roman" panose="02020603050405020304" pitchFamily="18" charset="0"/>
                <a:cs typeface="Times New Roman" panose="02020603050405020304" pitchFamily="18" charset="0"/>
              </a:rPr>
              <a:t>	(III) Compensaţia nu poate depăşi ceea ce este necesar pentru acoperirea, în întregime sau în parte, a costurilor ocazionate de executarea obligaţiilor de serviciu public, </a:t>
            </a:r>
            <a:r>
              <a:rPr lang="ro-RO" sz="2300" dirty="0" smtClean="0">
                <a:solidFill>
                  <a:prstClr val="black"/>
                </a:solidFill>
                <a:latin typeface="Times New Roman" panose="02020603050405020304" pitchFamily="18" charset="0"/>
                <a:cs typeface="Times New Roman" panose="02020603050405020304" pitchFamily="18" charset="0"/>
              </a:rPr>
              <a:t>ţinând </a:t>
            </a:r>
            <a:r>
              <a:rPr lang="ro-RO" sz="2300" dirty="0">
                <a:solidFill>
                  <a:prstClr val="black"/>
                </a:solidFill>
                <a:latin typeface="Times New Roman" panose="02020603050405020304" pitchFamily="18" charset="0"/>
                <a:cs typeface="Times New Roman" panose="02020603050405020304" pitchFamily="18" charset="0"/>
              </a:rPr>
              <a:t>cont de veniturile rezultate din această activitate, precum şi de un profit rezonabil.</a:t>
            </a:r>
            <a:endParaRPr lang="en-US" sz="2300" dirty="0">
              <a:solidFill>
                <a:prstClr val="black"/>
              </a:solidFill>
              <a:latin typeface="Times New Roman" panose="02020603050405020304" pitchFamily="18" charset="0"/>
              <a:cs typeface="Times New Roman" panose="02020603050405020304" pitchFamily="18" charset="0"/>
            </a:endParaRPr>
          </a:p>
          <a:p>
            <a:pPr lvl="0" algn="just">
              <a:lnSpc>
                <a:spcPct val="120000"/>
              </a:lnSpc>
            </a:pPr>
            <a:r>
              <a:rPr lang="ro-RO" sz="2300" dirty="0">
                <a:solidFill>
                  <a:prstClr val="black"/>
                </a:solidFill>
                <a:latin typeface="Times New Roman" panose="02020603050405020304" pitchFamily="18" charset="0"/>
                <a:cs typeface="Times New Roman" panose="02020603050405020304" pitchFamily="18" charset="0"/>
              </a:rPr>
              <a:t>	(IV) Compensația acordată trebuie să constituie fie rezultatul unei proceduri de achiziții publice care să permită selectarea ofertantului capabil să furnizeze serviciul respectiv la cel mai scăzut cost pentru comunitate, fie rezultatul unei evaluări comparative în raport cu o întreprindere tipică, bine gestionată și dotată corespunzător cu  mijloacele necesare.    </a:t>
            </a:r>
            <a:endParaRPr lang="ro-RO" sz="2300" dirty="0" smtClean="0">
              <a:solidFill>
                <a:prstClr val="black"/>
              </a:solidFill>
              <a:latin typeface="Times New Roman" panose="02020603050405020304" pitchFamily="18" charset="0"/>
              <a:cs typeface="Times New Roman" panose="02020603050405020304" pitchFamily="18" charset="0"/>
            </a:endParaRPr>
          </a:p>
          <a:p>
            <a:pPr lvl="0" algn="just">
              <a:lnSpc>
                <a:spcPct val="120000"/>
              </a:lnSpc>
            </a:pPr>
            <a:r>
              <a:rPr lang="ro-RO" sz="2300" b="1" dirty="0" smtClean="0">
                <a:solidFill>
                  <a:prstClr val="black"/>
                </a:solidFill>
                <a:latin typeface="Times New Roman" panose="02020603050405020304" pitchFamily="18" charset="0"/>
                <a:cs typeface="Times New Roman" panose="02020603050405020304" pitchFamily="18" charset="0"/>
              </a:rPr>
              <a:t>În cazul în care se respectă principiul Altmark, compensaţia nu reprezintă ajutor de stat şi nu necesită avizarea de către Consiliul Concurenţei.             </a:t>
            </a:r>
            <a:endParaRPr lang="en-US" sz="2300" b="1" dirty="0">
              <a:solidFill>
                <a:prstClr val="black"/>
              </a:solidFill>
              <a:latin typeface="Times New Roman" panose="02020603050405020304" pitchFamily="18" charset="0"/>
              <a:cs typeface="Times New Roman" panose="02020603050405020304" pitchFamily="18" charset="0"/>
            </a:endParaRPr>
          </a:p>
          <a:p>
            <a:pPr algn="just">
              <a:lnSpc>
                <a:spcPct val="120000"/>
              </a:lnSpc>
            </a:pPr>
            <a:endParaRPr lang="ro-RO" sz="2600" dirty="0" smtClean="0">
              <a:latin typeface="Times New Roman" panose="02020603050405020304" pitchFamily="18" charset="0"/>
              <a:cs typeface="Times New Roman" panose="02020603050405020304" pitchFamily="18" charset="0"/>
            </a:endParaRPr>
          </a:p>
          <a:p>
            <a:pPr lvl="0" algn="just">
              <a:lnSpc>
                <a:spcPct val="120000"/>
              </a:lnSpc>
            </a:pPr>
            <a:endParaRPr lang="en-US" sz="2600" dirty="0">
              <a:solidFill>
                <a:prstClr val="black"/>
              </a:solidFill>
              <a:latin typeface="Times New Roman" panose="02020603050405020304" pitchFamily="18" charset="0"/>
              <a:cs typeface="Times New Roman" panose="02020603050405020304" pitchFamily="18" charset="0"/>
            </a:endParaRPr>
          </a:p>
          <a:p>
            <a:pPr algn="just"/>
            <a:endParaRPr lang="ro-RO" sz="2000" dirty="0" smtClean="0">
              <a:latin typeface="Times New Roman" panose="02020603050405020304" pitchFamily="18" charset="0"/>
              <a:cs typeface="Times New Roman" panose="02020603050405020304" pitchFamily="18" charset="0"/>
            </a:endParaRPr>
          </a:p>
          <a:p>
            <a:pPr algn="just"/>
            <a:endParaRPr 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222781158"/>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59666" y="1239027"/>
            <a:ext cx="10293789" cy="5547115"/>
          </a:xfrm>
        </p:spPr>
        <p:txBody>
          <a:bodyPr>
            <a:normAutofit/>
          </a:bodyPr>
          <a:lstStyle/>
          <a:p>
            <a:pPr algn="just">
              <a:lnSpc>
                <a:spcPct val="120000"/>
              </a:lnSpc>
            </a:pPr>
            <a:r>
              <a:rPr lang="en-US" sz="2000" b="1" dirty="0" smtClean="0">
                <a:latin typeface="Times New Roman" panose="02020603050405020304" pitchFamily="18" charset="0"/>
                <a:cs typeface="Times New Roman" panose="02020603050405020304" pitchFamily="18" charset="0"/>
              </a:rPr>
              <a:t>“</a:t>
            </a:r>
            <a:r>
              <a:rPr lang="ro-RO" sz="2000" b="1" dirty="0" smtClean="0">
                <a:latin typeface="Times New Roman" panose="02020603050405020304" pitchFamily="18" charset="0"/>
                <a:cs typeface="Times New Roman" panose="02020603050405020304" pitchFamily="18" charset="0"/>
              </a:rPr>
              <a:t>Întreprindere tipică </a:t>
            </a:r>
            <a:r>
              <a:rPr lang="ro-RO" sz="2000" b="1" dirty="0">
                <a:latin typeface="Times New Roman" panose="02020603050405020304" pitchFamily="18" charset="0"/>
                <a:cs typeface="Times New Roman" panose="02020603050405020304" pitchFamily="18" charset="0"/>
              </a:rPr>
              <a:t>bine </a:t>
            </a:r>
            <a:r>
              <a:rPr lang="ro-RO" sz="2000" b="1" dirty="0" smtClean="0">
                <a:latin typeface="Times New Roman" panose="02020603050405020304" pitchFamily="18" charset="0"/>
                <a:cs typeface="Times New Roman" panose="02020603050405020304" pitchFamily="18" charset="0"/>
              </a:rPr>
              <a:t>gestionată, dotată corespunzător</a:t>
            </a:r>
            <a:r>
              <a:rPr lang="en-US" sz="2000" b="1" dirty="0" smtClean="0">
                <a:latin typeface="Times New Roman" panose="02020603050405020304" pitchFamily="18" charset="0"/>
                <a:cs typeface="Times New Roman" panose="02020603050405020304" pitchFamily="18" charset="0"/>
              </a:rPr>
              <a:t>”</a:t>
            </a:r>
            <a:r>
              <a:rPr lang="ro-RO" sz="2000" b="1" dirty="0" smtClean="0">
                <a:latin typeface="Times New Roman" panose="02020603050405020304" pitchFamily="18" charset="0"/>
                <a:cs typeface="Times New Roman" panose="02020603050405020304" pitchFamily="18" charset="0"/>
              </a:rPr>
              <a:t> – Concept:</a:t>
            </a:r>
          </a:p>
          <a:p>
            <a:pPr algn="just">
              <a:lnSpc>
                <a:spcPct val="120000"/>
              </a:lnSpc>
            </a:pPr>
            <a:endParaRPr lang="ro-RO" sz="2000" b="1" dirty="0" smtClean="0">
              <a:latin typeface="Times New Roman" panose="02020603050405020304" pitchFamily="18" charset="0"/>
              <a:cs typeface="Times New Roman" panose="02020603050405020304" pitchFamily="18" charset="0"/>
            </a:endParaRPr>
          </a:p>
          <a:p>
            <a:pPr marL="342900" indent="-342900" algn="just">
              <a:lnSpc>
                <a:spcPct val="120000"/>
              </a:lnSpc>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nu există o definiţie oficială la nivelul Uniunii Europene;</a:t>
            </a:r>
          </a:p>
          <a:p>
            <a:pPr marL="342900" indent="-342900" algn="just">
              <a:lnSpc>
                <a:spcPct val="120000"/>
              </a:lnSpc>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autorităţile responsabile trebuie să aplice criterii obiective, recunoscute din punct de vedere economic ca fiind reprezentative pentru o gestionare satisfăcătoare; astfel, autorităţile îşi pot baza analiza pe rate analitice reprezentative pentru productivitate, cum ar fi cifra de afaceri raportată la capitalul utilizat, costul total raportat la cifra de afaceri, cifra de afaceri pe angajat, valoarea adăugată pe angajat, costurile cu personalul raportate la valoarea adăugată;</a:t>
            </a:r>
          </a:p>
          <a:p>
            <a:pPr marL="342900" indent="-342900" algn="just">
              <a:lnSpc>
                <a:spcPct val="120000"/>
              </a:lnSpc>
              <a:buFont typeface="Arial" panose="020B0604020202020204" pitchFamily="34" charset="0"/>
              <a:buChar char="•"/>
            </a:pPr>
            <a:r>
              <a:rPr lang="ro-RO" sz="2000" dirty="0" err="1" smtClean="0">
                <a:latin typeface="Times New Roman" panose="02020603050405020304" pitchFamily="18" charset="0"/>
                <a:cs typeface="Times New Roman" panose="02020603050405020304" pitchFamily="18" charset="0"/>
              </a:rPr>
              <a:t>e</a:t>
            </a:r>
            <a:r>
              <a:rPr lang="en-US" sz="2000" dirty="0" err="1" smtClean="0">
                <a:latin typeface="Times New Roman" panose="02020603050405020304" pitchFamily="18" charset="0"/>
                <a:cs typeface="Times New Roman" panose="02020603050405020304" pitchFamily="18" charset="0"/>
              </a:rPr>
              <a:t>xpresia</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a:t>
            </a:r>
            <a:r>
              <a:rPr lang="en-US" sz="2000" dirty="0" err="1">
                <a:latin typeface="Times New Roman" panose="02020603050405020304" pitchFamily="18" charset="0"/>
                <a:cs typeface="Times New Roman" panose="02020603050405020304" pitchFamily="18" charset="0"/>
              </a:rPr>
              <a:t>întreprindere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dotată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corespunzător</a:t>
            </a:r>
            <a:r>
              <a:rPr lang="en-US" sz="2000" dirty="0">
                <a:latin typeface="Times New Roman" panose="02020603050405020304" pitchFamily="18" charset="0"/>
                <a:cs typeface="Times New Roman" panose="02020603050405020304" pitchFamily="18" charset="0"/>
              </a:rPr>
              <a:t> cu </a:t>
            </a:r>
            <a:r>
              <a:rPr lang="en-US" sz="2000" dirty="0" err="1" smtClean="0">
                <a:latin typeface="Times New Roman" panose="02020603050405020304" pitchFamily="18" charset="0"/>
                <a:cs typeface="Times New Roman" panose="02020603050405020304" pitchFamily="18" charset="0"/>
              </a:rPr>
              <a:t>mijloace</a:t>
            </a:r>
            <a:r>
              <a:rPr lang="ro-RO"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materiale</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desemn</a:t>
            </a:r>
            <a:r>
              <a:rPr lang="ro-RO" sz="2000" dirty="0" smtClean="0">
                <a:latin typeface="Times New Roman" panose="02020603050405020304" pitchFamily="18" charset="0"/>
                <a:cs typeface="Times New Roman" panose="02020603050405020304" pitchFamily="18" charset="0"/>
              </a:rPr>
              <a:t>ează</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o </a:t>
            </a:r>
            <a:r>
              <a:rPr lang="en-US" sz="2000" dirty="0" err="1" smtClean="0">
                <a:latin typeface="Times New Roman" panose="02020603050405020304" pitchFamily="18" charset="0"/>
                <a:cs typeface="Times New Roman" panose="02020603050405020304" pitchFamily="18" charset="0"/>
              </a:rPr>
              <a:t>întreprindere</a:t>
            </a:r>
            <a:r>
              <a:rPr lang="ro-RO" sz="2000" dirty="0" smtClean="0">
                <a:latin typeface="Times New Roman" panose="02020603050405020304" pitchFamily="18" charset="0"/>
                <a:cs typeface="Times New Roman" panose="02020603050405020304" pitchFamily="18" charset="0"/>
              </a:rPr>
              <a:t> </a:t>
            </a:r>
            <a:r>
              <a:rPr lang="en-US" sz="2000" dirty="0" smtClean="0">
                <a:latin typeface="Times New Roman" panose="02020603050405020304" pitchFamily="18" charset="0"/>
                <a:cs typeface="Times New Roman" panose="02020603050405020304" pitchFamily="18" charset="0"/>
              </a:rPr>
              <a:t>care </a:t>
            </a:r>
            <a:r>
              <a:rPr lang="en-US" sz="2000" dirty="0" err="1">
                <a:latin typeface="Times New Roman" panose="02020603050405020304" pitchFamily="18" charset="0"/>
                <a:cs typeface="Times New Roman" panose="02020603050405020304" pitchFamily="18" charset="0"/>
              </a:rPr>
              <a:t>dispune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resursele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necesare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pentru</a:t>
            </a:r>
            <a:r>
              <a:rPr lang="en-US" sz="2000" dirty="0">
                <a:latin typeface="Times New Roman" panose="02020603050405020304" pitchFamily="18" charset="0"/>
                <a:cs typeface="Times New Roman" panose="02020603050405020304" pitchFamily="18" charset="0"/>
              </a:rPr>
              <a:t> a-</a:t>
            </a:r>
            <a:r>
              <a:rPr lang="en-US" sz="2000" dirty="0" err="1">
                <a:latin typeface="Times New Roman" panose="02020603050405020304" pitchFamily="18" charset="0"/>
                <a:cs typeface="Times New Roman" panose="02020603050405020304" pitchFamily="18" charset="0"/>
              </a:rPr>
              <a:t>și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îndeplini</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fără</a:t>
            </a:r>
            <a:r>
              <a:rPr lang="ro-RO"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întârziere</a:t>
            </a:r>
            <a:r>
              <a:rPr lang="en-US" sz="2000" dirty="0" smtClean="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obligațiile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serviciu</a:t>
            </a:r>
            <a:r>
              <a:rPr lang="en-US" sz="2000" dirty="0">
                <a:latin typeface="Times New Roman" panose="02020603050405020304" pitchFamily="18" charset="0"/>
                <a:cs typeface="Times New Roman" panose="02020603050405020304" pitchFamily="18" charset="0"/>
              </a:rPr>
              <a:t> public care </a:t>
            </a:r>
            <a:r>
              <a:rPr lang="en-US" sz="2000" dirty="0" err="1">
                <a:latin typeface="Times New Roman" panose="02020603050405020304" pitchFamily="18" charset="0"/>
                <a:cs typeface="Times New Roman" panose="02020603050405020304" pitchFamily="18" charset="0"/>
              </a:rPr>
              <a:t>revin</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întreprinderii</a:t>
            </a:r>
            <a:r>
              <a:rPr lang="ro-RO" sz="2000" dirty="0" smtClean="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însărcinate</a:t>
            </a:r>
            <a:r>
              <a:rPr lang="en-US" sz="2000" dirty="0" smtClean="0">
                <a:latin typeface="Times New Roman" panose="02020603050405020304" pitchFamily="18" charset="0"/>
                <a:cs typeface="Times New Roman" panose="02020603050405020304" pitchFamily="18" charset="0"/>
              </a:rPr>
              <a:t> </a:t>
            </a:r>
            <a:r>
              <a:rPr lang="en-US" sz="2000" dirty="0">
                <a:latin typeface="Times New Roman" panose="02020603050405020304" pitchFamily="18" charset="0"/>
                <a:cs typeface="Times New Roman" panose="02020603050405020304" pitchFamily="18" charset="0"/>
              </a:rPr>
              <a:t>cu </a:t>
            </a:r>
            <a:r>
              <a:rPr lang="en-US" sz="2000" dirty="0" err="1">
                <a:latin typeface="Times New Roman" panose="02020603050405020304" pitchFamily="18" charset="0"/>
                <a:cs typeface="Times New Roman" panose="02020603050405020304" pitchFamily="18" charset="0"/>
              </a:rPr>
              <a:t>prestarea</a:t>
            </a:r>
            <a:r>
              <a:rPr lang="en-US" sz="2000" dirty="0">
                <a:latin typeface="Times New Roman" panose="02020603050405020304" pitchFamily="18" charset="0"/>
                <a:cs typeface="Times New Roman" panose="02020603050405020304" pitchFamily="18" charset="0"/>
              </a:rPr>
              <a:t> de SIEG.</a:t>
            </a:r>
            <a:endParaRPr lang="en-US" sz="2000" dirty="0" smtClean="0">
              <a:latin typeface="Times New Roman" panose="02020603050405020304" pitchFamily="18" charset="0"/>
              <a:cs typeface="Times New Roman" panose="02020603050405020304" pitchFamily="18" charset="0"/>
            </a:endParaRPr>
          </a:p>
          <a:p>
            <a:pPr marL="342900" indent="-342900" algn="just">
              <a:lnSpc>
                <a:spcPct val="120000"/>
              </a:lnSpc>
              <a:buFont typeface="Arial" panose="020B0604020202020204" pitchFamily="34" charset="0"/>
              <a:buChar char="•"/>
            </a:pPr>
            <a:endParaRPr lang="ro-RO" sz="2000" dirty="0" smtClean="0">
              <a:latin typeface="Times New Roman" panose="02020603050405020304" pitchFamily="18" charset="0"/>
              <a:cs typeface="Times New Roman" panose="02020603050405020304" pitchFamily="18" charset="0"/>
            </a:endParaRPr>
          </a:p>
          <a:p>
            <a:pPr marL="342900" indent="-342900" algn="just">
              <a:lnSpc>
                <a:spcPct val="120000"/>
              </a:lnSpc>
              <a:buFont typeface="Arial" panose="020B0604020202020204" pitchFamily="34" charset="0"/>
              <a:buChar char="•"/>
            </a:pPr>
            <a:endParaRPr lang="ro-RO" sz="2000" dirty="0" smtClean="0">
              <a:latin typeface="Times New Roman" panose="02020603050405020304" pitchFamily="18" charset="0"/>
              <a:cs typeface="Times New Roman" panose="02020603050405020304" pitchFamily="18" charset="0"/>
            </a:endParaRPr>
          </a:p>
          <a:p>
            <a:pPr marL="342900" indent="-342900" algn="just">
              <a:lnSpc>
                <a:spcPct val="120000"/>
              </a:lnSpc>
              <a:buFont typeface="Arial" panose="020B0604020202020204" pitchFamily="34" charset="0"/>
              <a:buChar char="•"/>
            </a:pPr>
            <a:endParaRPr lang="ro-RO" sz="2000" dirty="0" smtClean="0">
              <a:latin typeface="Times New Roman" panose="02020603050405020304" pitchFamily="18" charset="0"/>
              <a:cs typeface="Times New Roman" panose="02020603050405020304" pitchFamily="18" charset="0"/>
            </a:endParaRPr>
          </a:p>
          <a:p>
            <a:pPr lvl="0" algn="just">
              <a:lnSpc>
                <a:spcPct val="120000"/>
              </a:lnSpc>
            </a:pPr>
            <a:endParaRPr lang="en-US" sz="2000" dirty="0">
              <a:solidFill>
                <a:prstClr val="black"/>
              </a:solidFill>
              <a:latin typeface="Times New Roman" panose="02020603050405020304" pitchFamily="18" charset="0"/>
              <a:cs typeface="Times New Roman" panose="02020603050405020304" pitchFamily="18" charset="0"/>
            </a:endParaRPr>
          </a:p>
          <a:p>
            <a:pPr algn="just"/>
            <a:endParaRPr lang="ro-RO" sz="2000" dirty="0" smtClean="0">
              <a:latin typeface="Times New Roman" panose="02020603050405020304" pitchFamily="18" charset="0"/>
              <a:cs typeface="Times New Roman" panose="02020603050405020304" pitchFamily="18" charset="0"/>
            </a:endParaRPr>
          </a:p>
          <a:p>
            <a:pPr algn="just"/>
            <a:endParaRPr lang="en-US" sz="2000" dirty="0">
              <a:latin typeface="Times New Roman" panose="02020603050405020304" pitchFamily="18" charset="0"/>
              <a:cs typeface="Times New Roman" panose="02020603050405020304" pitchFamily="18" charset="0"/>
            </a:endParaRPr>
          </a:p>
        </p:txBody>
      </p:sp>
      <p:sp>
        <p:nvSpPr>
          <p:cNvPr id="5" name="Title 1"/>
          <p:cNvSpPr>
            <a:spLocks noGrp="1"/>
          </p:cNvSpPr>
          <p:nvPr>
            <p:ph type="ctrTitle"/>
          </p:nvPr>
        </p:nvSpPr>
        <p:spPr>
          <a:xfrm>
            <a:off x="959667" y="0"/>
            <a:ext cx="10293789" cy="1105989"/>
          </a:xfrm>
        </p:spPr>
        <p:txBody>
          <a:bodyPr>
            <a:noAutofit/>
          </a:bodyPr>
          <a:lstStyle/>
          <a:p>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smtClean="0">
                <a:latin typeface="Times New Roman" panose="02020603050405020304" pitchFamily="18" charset="0"/>
                <a:cs typeface="Times New Roman" panose="02020603050405020304" pitchFamily="18" charset="0"/>
              </a:rPr>
              <a:t/>
            </a:r>
            <a:br>
              <a:rPr lang="ro-RO" sz="2000" dirty="0" smtClean="0">
                <a:latin typeface="Times New Roman" panose="02020603050405020304" pitchFamily="18" charset="0"/>
                <a:cs typeface="Times New Roman" panose="02020603050405020304" pitchFamily="18" charset="0"/>
              </a:rPr>
            </a:br>
            <a:r>
              <a:rPr lang="ro-RO" sz="2000" dirty="0">
                <a:latin typeface="Times New Roman" panose="02020603050405020304" pitchFamily="18" charset="0"/>
                <a:cs typeface="Times New Roman" panose="02020603050405020304" pitchFamily="18" charset="0"/>
              </a:rPr>
              <a:t/>
            </a:r>
            <a:br>
              <a:rPr lang="ro-RO" sz="2000" dirty="0">
                <a:latin typeface="Times New Roman" panose="02020603050405020304" pitchFamily="18" charset="0"/>
                <a:cs typeface="Times New Roman" panose="02020603050405020304" pitchFamily="18" charset="0"/>
              </a:rPr>
            </a:br>
            <a:r>
              <a:rPr lang="ro-RO" sz="2800" b="1" dirty="0" smtClean="0">
                <a:latin typeface="Times New Roman" panose="02020603050405020304" pitchFamily="18" charset="0"/>
                <a:cs typeface="Times New Roman" panose="02020603050405020304" pitchFamily="18" charset="0"/>
              </a:rPr>
              <a:t>Principiul Altmark</a:t>
            </a:r>
            <a:r>
              <a:rPr lang="en-US" sz="2800" b="1" dirty="0">
                <a:latin typeface="Times New Roman" panose="02020603050405020304" pitchFamily="18" charset="0"/>
                <a:cs typeface="Times New Roman" panose="02020603050405020304" pitchFamily="18" charset="0"/>
              </a:rPr>
              <a:t/>
            </a:r>
            <a:br>
              <a:rPr lang="en-US" sz="2800" b="1" dirty="0">
                <a:latin typeface="Times New Roman" panose="02020603050405020304" pitchFamily="18" charset="0"/>
                <a:cs typeface="Times New Roman" panose="02020603050405020304" pitchFamily="18" charset="0"/>
              </a:rPr>
            </a:br>
            <a:endParaRPr 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215585693"/>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968722" y="1863633"/>
            <a:ext cx="10302842" cy="4066904"/>
          </a:xfrm>
        </p:spPr>
        <p:txBody>
          <a:bodyPr>
            <a:normAutofit/>
          </a:bodyPr>
          <a:lstStyle/>
          <a:p>
            <a:r>
              <a:rPr lang="ro-RO" sz="2000" dirty="0">
                <a:latin typeface="Times New Roman" panose="02020603050405020304" pitchFamily="18" charset="0"/>
                <a:cs typeface="Times New Roman" panose="02020603050405020304" pitchFamily="18" charset="0"/>
              </a:rPr>
              <a:t>Acest ghid este orientativ şi nu este menit să înlocuiască legislaţia incidentă în domeniu.</a:t>
            </a:r>
          </a:p>
          <a:p>
            <a:endParaRPr lang="ro-RO" sz="2000" dirty="0">
              <a:latin typeface="Times New Roman" panose="02020603050405020304" pitchFamily="18" charset="0"/>
              <a:cs typeface="Times New Roman" panose="02020603050405020304" pitchFamily="18" charset="0"/>
            </a:endParaRPr>
          </a:p>
          <a:p>
            <a:endParaRPr lang="ro-RO" sz="2000" dirty="0">
              <a:latin typeface="Times New Roman" panose="02020603050405020304" pitchFamily="18" charset="0"/>
              <a:cs typeface="Times New Roman" panose="02020603050405020304" pitchFamily="18" charset="0"/>
            </a:endParaRPr>
          </a:p>
          <a:p>
            <a:endParaRPr lang="ro-RO" sz="2000" dirty="0">
              <a:latin typeface="Times New Roman" panose="02020603050405020304" pitchFamily="18" charset="0"/>
              <a:cs typeface="Times New Roman" panose="02020603050405020304" pitchFamily="18" charset="0"/>
            </a:endParaRPr>
          </a:p>
          <a:p>
            <a:r>
              <a:rPr lang="ro-RO" sz="2800" b="1" dirty="0">
                <a:latin typeface="Times New Roman" panose="02020603050405020304" pitchFamily="18" charset="0"/>
                <a:cs typeface="Times New Roman" panose="02020603050405020304" pitchFamily="18" charset="0"/>
              </a:rPr>
              <a:t>Consiliul Concurenței</a:t>
            </a:r>
          </a:p>
          <a:p>
            <a:pPr marL="342900" indent="-342900" algn="just">
              <a:buFont typeface="Arial" panose="020B0604020202020204" pitchFamily="34" charset="0"/>
              <a:buChar char="•"/>
            </a:pPr>
            <a:endParaRPr lang="ro-RO" dirty="0" smtClean="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52977053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41560" y="365125"/>
            <a:ext cx="10311897" cy="1325563"/>
          </a:xfrm>
        </p:spPr>
        <p:txBody>
          <a:bodyPr>
            <a:normAutofit/>
          </a:bodyPr>
          <a:lstStyle/>
          <a:p>
            <a:pPr algn="ctr"/>
            <a:r>
              <a:rPr lang="ro-RO" sz="2800" b="1" dirty="0">
                <a:solidFill>
                  <a:prstClr val="black"/>
                </a:solidFill>
                <a:latin typeface="Times New Roman" panose="02020603050405020304" pitchFamily="18" charset="0"/>
                <a:cs typeface="Times New Roman" panose="02020603050405020304" pitchFamily="18" charset="0"/>
              </a:rPr>
              <a:t>Legislația generală aplicabilă</a:t>
            </a:r>
            <a:endParaRPr lang="ro-RO" sz="2800" dirty="0"/>
          </a:p>
        </p:txBody>
      </p:sp>
      <p:sp>
        <p:nvSpPr>
          <p:cNvPr id="3" name="Content Placeholder 2"/>
          <p:cNvSpPr>
            <a:spLocks noGrp="1"/>
          </p:cNvSpPr>
          <p:nvPr>
            <p:ph idx="1"/>
          </p:nvPr>
        </p:nvSpPr>
        <p:spPr>
          <a:xfrm>
            <a:off x="941560" y="1808207"/>
            <a:ext cx="10311897" cy="4094651"/>
          </a:xfrm>
        </p:spPr>
        <p:txBody>
          <a:bodyPr>
            <a:normAutofit fontScale="92500" lnSpcReduction="10000"/>
          </a:bodyPr>
          <a:lstStyle/>
          <a:p>
            <a:pPr algn="just">
              <a:lnSpc>
                <a:spcPct val="100000"/>
              </a:lnSpc>
            </a:pPr>
            <a:r>
              <a:rPr lang="ro-RO" sz="2200" dirty="0" smtClean="0">
                <a:latin typeface="Times New Roman" panose="02020603050405020304" pitchFamily="18" charset="0"/>
                <a:cs typeface="Times New Roman" panose="02020603050405020304" pitchFamily="18" charset="0"/>
              </a:rPr>
              <a:t>Serviciile </a:t>
            </a:r>
            <a:r>
              <a:rPr lang="ro-RO" sz="2200" dirty="0">
                <a:latin typeface="Times New Roman" panose="02020603050405020304" pitchFamily="18" charset="0"/>
                <a:cs typeface="Times New Roman" panose="02020603050405020304" pitchFamily="18" charset="0"/>
              </a:rPr>
              <a:t>de utilităţi publice sunt în responsabilitatea autorităţilor administraţiei publice locale sau, după caz, a asociaţiilor de dezvoltare intercomunitară având ca scop serviciile de utilităţi publice, conform mandatelor acordate acestora prin hotărâri ale autorităţilor deliberative ale unităţilor administrativ-teritoriale membre. Serviciile de utilităţi publice se organizează şi se gestionează cu respectarea prevederilor legale, potrivit hotărârilor adoptate de autorităţile deliberative ale unităţilor administrativ-teritoriale, în funcţie de gradul de urbanizare, de importanţa economico-socială a localităţilor, de mărimea şi de gradul de dezvoltare ale acestora şi în raport cu infrastructura tehnico-edilitară existentă</a:t>
            </a:r>
            <a:r>
              <a:rPr lang="ro-RO" sz="2200" dirty="0" smtClean="0">
                <a:latin typeface="Times New Roman" panose="02020603050405020304" pitchFamily="18" charset="0"/>
                <a:cs typeface="Times New Roman" panose="02020603050405020304" pitchFamily="18" charset="0"/>
              </a:rPr>
              <a:t>.</a:t>
            </a:r>
          </a:p>
          <a:p>
            <a:pPr marL="0" indent="0" algn="just">
              <a:lnSpc>
                <a:spcPct val="100000"/>
              </a:lnSpc>
              <a:buNone/>
            </a:pPr>
            <a:endParaRPr lang="ro-RO" sz="2200" dirty="0" smtClean="0">
              <a:latin typeface="Times New Roman" panose="02020603050405020304" pitchFamily="18" charset="0"/>
              <a:cs typeface="Times New Roman" panose="02020603050405020304" pitchFamily="18" charset="0"/>
            </a:endParaRPr>
          </a:p>
          <a:p>
            <a:pPr algn="just">
              <a:lnSpc>
                <a:spcPct val="100000"/>
              </a:lnSpc>
            </a:pPr>
            <a:r>
              <a:rPr lang="ro-RO" sz="2200" dirty="0">
                <a:latin typeface="Times New Roman" panose="02020603050405020304" pitchFamily="18" charset="0"/>
                <a:cs typeface="Times New Roman" panose="02020603050405020304" pitchFamily="18" charset="0"/>
              </a:rPr>
              <a:t>Cadrul juridic unitar privind înfiinţarea, organizarea, monitorizarea şi controlul funcţionării serviciilor publice de gospodărie comunală în judeţe, oraşe şi comune, este asigurat de </a:t>
            </a:r>
            <a:r>
              <a:rPr lang="ro-RO" sz="2200" b="1" dirty="0">
                <a:latin typeface="Times New Roman" panose="02020603050405020304" pitchFamily="18" charset="0"/>
                <a:cs typeface="Times New Roman" panose="02020603050405020304" pitchFamily="18" charset="0"/>
              </a:rPr>
              <a:t>Legea serviciilor comunitare de utilităţi publice nr. 51/2006</a:t>
            </a:r>
            <a:r>
              <a:rPr lang="ro-RO" sz="2200" dirty="0">
                <a:latin typeface="Times New Roman" panose="02020603050405020304" pitchFamily="18" charset="0"/>
                <a:cs typeface="Times New Roman" panose="02020603050405020304" pitchFamily="18" charset="0"/>
              </a:rPr>
              <a:t>, cu modificările și completările ulterioare</a:t>
            </a:r>
            <a:r>
              <a:rPr lang="ro-RO" sz="2200" dirty="0" smtClean="0">
                <a:latin typeface="Times New Roman" panose="02020603050405020304" pitchFamily="18" charset="0"/>
                <a:cs typeface="Times New Roman" panose="02020603050405020304" pitchFamily="18" charset="0"/>
              </a:rPr>
              <a:t>.</a:t>
            </a:r>
            <a:endParaRPr lang="ro-RO" sz="22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73361684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932507" y="310407"/>
            <a:ext cx="10311897" cy="1001486"/>
          </a:xfrm>
        </p:spPr>
        <p:txBody>
          <a:bodyPr>
            <a:normAutofit/>
          </a:bodyPr>
          <a:lstStyle/>
          <a:p>
            <a:r>
              <a:rPr lang="en-US" sz="2800" b="1" dirty="0" err="1" smtClean="0">
                <a:latin typeface="Times New Roman" panose="02020603050405020304" pitchFamily="18" charset="0"/>
                <a:cs typeface="Times New Roman" panose="02020603050405020304" pitchFamily="18" charset="0"/>
              </a:rPr>
              <a:t>Legisla</a:t>
            </a:r>
            <a:r>
              <a:rPr lang="ro-RO" sz="2800" b="1" dirty="0" smtClean="0">
                <a:latin typeface="Times New Roman" panose="02020603050405020304" pitchFamily="18" charset="0"/>
                <a:cs typeface="Times New Roman" panose="02020603050405020304" pitchFamily="18" charset="0"/>
              </a:rPr>
              <a:t>ţie specială aplicabilă</a:t>
            </a:r>
            <a:r>
              <a:rPr lang="en-US" sz="2800" b="1" dirty="0" smtClean="0">
                <a:latin typeface="Times New Roman" panose="02020603050405020304" pitchFamily="18" charset="0"/>
                <a:cs typeface="Times New Roman" panose="02020603050405020304" pitchFamily="18" charset="0"/>
              </a:rPr>
              <a:t> </a:t>
            </a:r>
            <a:endParaRPr lang="en-US" sz="2800" b="1" dirty="0">
              <a:solidFill>
                <a:srgbClr val="00B0F0"/>
              </a:solidFill>
              <a:latin typeface="Times New Roman" panose="02020603050405020304" pitchFamily="18" charset="0"/>
              <a:cs typeface="Times New Roman" panose="02020603050405020304" pitchFamily="18" charset="0"/>
            </a:endParaRPr>
          </a:p>
        </p:txBody>
      </p:sp>
      <p:sp>
        <p:nvSpPr>
          <p:cNvPr id="3" name="Subtitle 2"/>
          <p:cNvSpPr>
            <a:spLocks noGrp="1"/>
          </p:cNvSpPr>
          <p:nvPr>
            <p:ph type="subTitle" idx="1"/>
          </p:nvPr>
        </p:nvSpPr>
        <p:spPr>
          <a:xfrm>
            <a:off x="932508" y="1819749"/>
            <a:ext cx="10311896" cy="4544840"/>
          </a:xfrm>
        </p:spPr>
        <p:txBody>
          <a:bodyPr>
            <a:normAutofit/>
          </a:bodyPr>
          <a:lstStyle/>
          <a:p>
            <a:pPr algn="just"/>
            <a:r>
              <a:rPr lang="ro-RO" sz="2000" dirty="0" smtClean="0">
                <a:latin typeface="Times New Roman" panose="02020603050405020304" pitchFamily="18" charset="0"/>
                <a:cs typeface="Times New Roman" panose="02020603050405020304" pitchFamily="18" charset="0"/>
              </a:rPr>
              <a:t>Cadrul juridic specific pentru serviciul</a:t>
            </a:r>
            <a:r>
              <a:rPr lang="ro-RO" sz="2000" dirty="0">
                <a:latin typeface="Times New Roman" panose="02020603050405020304" pitchFamily="18" charset="0"/>
                <a:cs typeface="Times New Roman" panose="02020603050405020304" pitchFamily="18" charset="0"/>
              </a:rPr>
              <a:t> </a:t>
            </a:r>
            <a:r>
              <a:rPr lang="ro-RO" sz="2000" dirty="0" smtClean="0">
                <a:latin typeface="Times New Roman" panose="02020603050405020304" pitchFamily="18" charset="0"/>
                <a:cs typeface="Times New Roman" panose="02020603050405020304" pitchFamily="18" charset="0"/>
              </a:rPr>
              <a:t>public </a:t>
            </a:r>
            <a:r>
              <a:rPr lang="ro-RO" sz="2000" dirty="0">
                <a:latin typeface="Times New Roman" panose="02020603050405020304" pitchFamily="18" charset="0"/>
                <a:cs typeface="Times New Roman" panose="02020603050405020304" pitchFamily="18" charset="0"/>
              </a:rPr>
              <a:t>de alimentare cu energie termică </a:t>
            </a:r>
            <a:r>
              <a:rPr lang="ro-RO" sz="2000" dirty="0" smtClean="0">
                <a:latin typeface="Times New Roman" panose="02020603050405020304" pitchFamily="18" charset="0"/>
                <a:cs typeface="Times New Roman" panose="02020603050405020304" pitchFamily="18" charset="0"/>
              </a:rPr>
              <a:t>pentru populaţie este reprezentat de </a:t>
            </a:r>
            <a:r>
              <a:rPr lang="ro-RO" sz="2000" b="1" dirty="0" smtClean="0">
                <a:latin typeface="Times New Roman" panose="02020603050405020304" pitchFamily="18" charset="0"/>
                <a:cs typeface="Times New Roman" panose="02020603050405020304" pitchFamily="18" charset="0"/>
              </a:rPr>
              <a:t>Legea</a:t>
            </a:r>
            <a:r>
              <a:rPr lang="en-US" sz="2000" b="1" dirty="0" smtClean="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nr</a:t>
            </a:r>
            <a:r>
              <a:rPr lang="en-US" sz="2000" b="1" dirty="0">
                <a:latin typeface="Times New Roman" panose="02020603050405020304" pitchFamily="18" charset="0"/>
                <a:cs typeface="Times New Roman" panose="02020603050405020304" pitchFamily="18" charset="0"/>
              </a:rPr>
              <a:t>. </a:t>
            </a:r>
            <a:r>
              <a:rPr lang="en-US" sz="2000" b="1" dirty="0" smtClean="0">
                <a:latin typeface="Times New Roman" panose="02020603050405020304" pitchFamily="18" charset="0"/>
                <a:cs typeface="Times New Roman" panose="02020603050405020304" pitchFamily="18" charset="0"/>
              </a:rPr>
              <a:t>325</a:t>
            </a:r>
            <a:r>
              <a:rPr lang="ro-RO" sz="2000" b="1" dirty="0" smtClean="0">
                <a:latin typeface="Times New Roman" panose="02020603050405020304" pitchFamily="18" charset="0"/>
                <a:cs typeface="Times New Roman" panose="02020603050405020304" pitchFamily="18" charset="0"/>
              </a:rPr>
              <a:t>/</a:t>
            </a:r>
            <a:r>
              <a:rPr lang="en-US" sz="2000" b="1" dirty="0" smtClean="0">
                <a:latin typeface="Times New Roman" panose="02020603050405020304" pitchFamily="18" charset="0"/>
                <a:cs typeface="Times New Roman" panose="02020603050405020304" pitchFamily="18" charset="0"/>
              </a:rPr>
              <a:t>2006</a:t>
            </a:r>
            <a:r>
              <a:rPr lang="ro-RO" sz="2000" b="1" dirty="0" smtClean="0">
                <a:latin typeface="Times New Roman" panose="02020603050405020304" pitchFamily="18" charset="0"/>
                <a:cs typeface="Times New Roman" panose="02020603050405020304" pitchFamily="18" charset="0"/>
              </a:rPr>
              <a:t> a</a:t>
            </a:r>
            <a:r>
              <a:rPr lang="en-US" sz="2000" b="1" dirty="0" smtClean="0">
                <a:latin typeface="Times New Roman" panose="02020603050405020304" pitchFamily="18" charset="0"/>
                <a:cs typeface="Times New Roman" panose="02020603050405020304" pitchFamily="18" charset="0"/>
              </a:rPr>
              <a:t> </a:t>
            </a:r>
            <a:r>
              <a:rPr lang="en-US" sz="2000" b="1" dirty="0" err="1">
                <a:latin typeface="Times New Roman" panose="02020603050405020304" pitchFamily="18" charset="0"/>
                <a:cs typeface="Times New Roman" panose="02020603050405020304" pitchFamily="18" charset="0"/>
              </a:rPr>
              <a:t>serviciului</a:t>
            </a:r>
            <a:r>
              <a:rPr lang="en-US" sz="2000" b="1" dirty="0">
                <a:latin typeface="Times New Roman" panose="02020603050405020304" pitchFamily="18" charset="0"/>
                <a:cs typeface="Times New Roman" panose="02020603050405020304" pitchFamily="18" charset="0"/>
              </a:rPr>
              <a:t> public de </a:t>
            </a:r>
            <a:r>
              <a:rPr lang="en-US" sz="2000" b="1" dirty="0" err="1">
                <a:latin typeface="Times New Roman" panose="02020603050405020304" pitchFamily="18" charset="0"/>
                <a:cs typeface="Times New Roman" panose="02020603050405020304" pitchFamily="18" charset="0"/>
              </a:rPr>
              <a:t>alimentare</a:t>
            </a:r>
            <a:r>
              <a:rPr lang="en-US" sz="2000" b="1" dirty="0">
                <a:latin typeface="Times New Roman" panose="02020603050405020304" pitchFamily="18" charset="0"/>
                <a:cs typeface="Times New Roman" panose="02020603050405020304" pitchFamily="18" charset="0"/>
              </a:rPr>
              <a:t> cu </a:t>
            </a:r>
            <a:r>
              <a:rPr lang="en-US" sz="2000" b="1" dirty="0" err="1">
                <a:latin typeface="Times New Roman" panose="02020603050405020304" pitchFamily="18" charset="0"/>
                <a:cs typeface="Times New Roman" panose="02020603050405020304" pitchFamily="18" charset="0"/>
              </a:rPr>
              <a:t>energie</a:t>
            </a:r>
            <a:r>
              <a:rPr lang="en-US" sz="2000" b="1" dirty="0">
                <a:latin typeface="Times New Roman" panose="02020603050405020304" pitchFamily="18" charset="0"/>
                <a:cs typeface="Times New Roman" panose="02020603050405020304" pitchFamily="18" charset="0"/>
              </a:rPr>
              <a:t> </a:t>
            </a:r>
            <a:r>
              <a:rPr lang="en-US" sz="2000" b="1" dirty="0" err="1" smtClean="0">
                <a:latin typeface="Times New Roman" panose="02020603050405020304" pitchFamily="18" charset="0"/>
                <a:cs typeface="Times New Roman" panose="02020603050405020304" pitchFamily="18" charset="0"/>
              </a:rPr>
              <a:t>termică</a:t>
            </a:r>
            <a:r>
              <a:rPr lang="ro-RO" sz="2000" dirty="0" smtClean="0">
                <a:latin typeface="Times New Roman" panose="02020603050405020304" pitchFamily="18" charset="0"/>
                <a:cs typeface="Times New Roman" panose="02020603050405020304" pitchFamily="18" charset="0"/>
              </a:rPr>
              <a:t>, care:</a:t>
            </a:r>
          </a:p>
          <a:p>
            <a:pPr algn="just"/>
            <a:endParaRPr lang="ro-RO" sz="2000" dirty="0" smtClean="0">
              <a:latin typeface="Times New Roman" panose="02020603050405020304" pitchFamily="18" charset="0"/>
              <a:cs typeface="Times New Roman" panose="02020603050405020304" pitchFamily="18" charset="0"/>
            </a:endParaRPr>
          </a:p>
          <a:p>
            <a:pPr marL="342900" indent="-342900" algn="just">
              <a:buFont typeface="Arial" panose="020B0604020202020204" pitchFamily="34" charset="0"/>
              <a:buChar char="•"/>
            </a:pPr>
            <a:r>
              <a:rPr lang="en-US" sz="2000" dirty="0" err="1">
                <a:latin typeface="Times New Roman" panose="02020603050405020304" pitchFamily="18" charset="0"/>
                <a:cs typeface="Times New Roman" panose="02020603050405020304" pitchFamily="18" charset="0"/>
              </a:rPr>
              <a:t>reglementează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desfăşurarea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activităţilor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specifice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serviciilor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publice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alimentare</a:t>
            </a:r>
            <a:r>
              <a:rPr lang="en-US" sz="2000" dirty="0">
                <a:latin typeface="Times New Roman" panose="02020603050405020304" pitchFamily="18" charset="0"/>
                <a:cs typeface="Times New Roman" panose="02020603050405020304" pitchFamily="18" charset="0"/>
              </a:rPr>
              <a:t> cu </a:t>
            </a:r>
            <a:r>
              <a:rPr lang="en-US" sz="2000" dirty="0" err="1">
                <a:latin typeface="Times New Roman" panose="02020603050405020304" pitchFamily="18" charset="0"/>
                <a:cs typeface="Times New Roman" panose="02020603050405020304" pitchFamily="18" charset="0"/>
              </a:rPr>
              <a:t>energie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utilizată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pentru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încălzire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şi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prepararea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apei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calde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consum</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respectiv</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producerea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transportul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distribuţia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şi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furnizarea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energiei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sistem</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centralizat</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condiţii</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eficienţă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şi</a:t>
            </a:r>
            <a:r>
              <a:rPr lang="en-US" sz="2000" dirty="0">
                <a:latin typeface="Times New Roman" panose="02020603050405020304" pitchFamily="18" charset="0"/>
                <a:cs typeface="Times New Roman" panose="02020603050405020304" pitchFamily="18" charset="0"/>
              </a:rPr>
              <a:t> la </a:t>
            </a:r>
            <a:r>
              <a:rPr lang="en-US" sz="2000" dirty="0" err="1">
                <a:latin typeface="Times New Roman" panose="02020603050405020304" pitchFamily="18" charset="0"/>
                <a:cs typeface="Times New Roman" panose="02020603050405020304" pitchFamily="18" charset="0"/>
              </a:rPr>
              <a:t>standarde</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calitate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vederea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utilizării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optime</a:t>
            </a:r>
            <a:r>
              <a:rPr lang="en-US" sz="2000" dirty="0">
                <a:latin typeface="Times New Roman" panose="02020603050405020304" pitchFamily="18" charset="0"/>
                <a:cs typeface="Times New Roman" panose="02020603050405020304" pitchFamily="18" charset="0"/>
              </a:rPr>
              <a:t> a </a:t>
            </a:r>
            <a:r>
              <a:rPr lang="en-US" sz="2000" dirty="0" err="1">
                <a:latin typeface="Times New Roman" panose="02020603050405020304" pitchFamily="18" charset="0"/>
                <a:cs typeface="Times New Roman" panose="02020603050405020304" pitchFamily="18" charset="0"/>
              </a:rPr>
              <a:t>resurselor</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energie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şi</a:t>
            </a:r>
            <a:r>
              <a:rPr lang="en-US" sz="2000" dirty="0">
                <a:latin typeface="Times New Roman" panose="02020603050405020304" pitchFamily="18" charset="0"/>
                <a:cs typeface="Times New Roman" panose="02020603050405020304" pitchFamily="18" charset="0"/>
              </a:rPr>
              <a:t> cu </a:t>
            </a:r>
            <a:r>
              <a:rPr lang="en-US" sz="2000" dirty="0" err="1">
                <a:latin typeface="Times New Roman" panose="02020603050405020304" pitchFamily="18" charset="0"/>
                <a:cs typeface="Times New Roman" panose="02020603050405020304" pitchFamily="18" charset="0"/>
              </a:rPr>
              <a:t>respectarea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normelor</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protecţie</a:t>
            </a:r>
            <a:r>
              <a:rPr lang="en-US" sz="2000" dirty="0">
                <a:latin typeface="Times New Roman" panose="02020603050405020304" pitchFamily="18" charset="0"/>
                <a:cs typeface="Times New Roman" panose="02020603050405020304" pitchFamily="18" charset="0"/>
              </a:rPr>
              <a:t> a </a:t>
            </a:r>
            <a:r>
              <a:rPr lang="en-US" sz="2000" dirty="0" err="1" smtClean="0">
                <a:latin typeface="Times New Roman" panose="02020603050405020304" pitchFamily="18" charset="0"/>
                <a:cs typeface="Times New Roman" panose="02020603050405020304" pitchFamily="18" charset="0"/>
              </a:rPr>
              <a:t>mediului</a:t>
            </a:r>
            <a:r>
              <a:rPr lang="ro-RO" sz="2000" dirty="0" smtClean="0">
                <a:latin typeface="Times New Roman" panose="02020603050405020304" pitchFamily="18" charset="0"/>
                <a:cs typeface="Times New Roman" panose="02020603050405020304" pitchFamily="18" charset="0"/>
              </a:rPr>
              <a:t>;</a:t>
            </a:r>
          </a:p>
          <a:p>
            <a:pPr marL="342900" indent="-342900" algn="just">
              <a:buFont typeface="Arial" panose="020B0604020202020204" pitchFamily="34" charset="0"/>
              <a:buChar char="•"/>
            </a:pPr>
            <a:r>
              <a:rPr lang="en-US" sz="2000" dirty="0" smtClean="0">
                <a:latin typeface="Times New Roman" panose="02020603050405020304" pitchFamily="18" charset="0"/>
                <a:cs typeface="Times New Roman" panose="02020603050405020304" pitchFamily="18" charset="0"/>
              </a:rPr>
              <a:t>se </a:t>
            </a:r>
            <a:r>
              <a:rPr lang="en-US" sz="2000" dirty="0" err="1">
                <a:latin typeface="Times New Roman" panose="02020603050405020304" pitchFamily="18" charset="0"/>
                <a:cs typeface="Times New Roman" panose="02020603050405020304" pitchFamily="18" charset="0"/>
              </a:rPr>
              <a:t>aplică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serviciului</a:t>
            </a:r>
            <a:r>
              <a:rPr lang="en-US" sz="2000" dirty="0">
                <a:latin typeface="Times New Roman" panose="02020603050405020304" pitchFamily="18" charset="0"/>
                <a:cs typeface="Times New Roman" panose="02020603050405020304" pitchFamily="18" charset="0"/>
              </a:rPr>
              <a:t> public de </a:t>
            </a:r>
            <a:r>
              <a:rPr lang="en-US" sz="2000" dirty="0" err="1">
                <a:latin typeface="Times New Roman" panose="02020603050405020304" pitchFamily="18" charset="0"/>
                <a:cs typeface="Times New Roman" panose="02020603050405020304" pitchFamily="18" charset="0"/>
              </a:rPr>
              <a:t>alimentare</a:t>
            </a:r>
            <a:r>
              <a:rPr lang="en-US" sz="2000" dirty="0">
                <a:latin typeface="Times New Roman" panose="02020603050405020304" pitchFamily="18" charset="0"/>
                <a:cs typeface="Times New Roman" panose="02020603050405020304" pitchFamily="18" charset="0"/>
              </a:rPr>
              <a:t> cu </a:t>
            </a:r>
            <a:r>
              <a:rPr lang="en-US" sz="2000" dirty="0" err="1">
                <a:latin typeface="Times New Roman" panose="02020603050405020304" pitchFamily="18" charset="0"/>
                <a:cs typeface="Times New Roman" panose="02020603050405020304" pitchFamily="18" charset="0"/>
              </a:rPr>
              <a:t>energie</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termică</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sistem</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centralizat</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înfiinţat</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şi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organizat</a:t>
            </a:r>
            <a:r>
              <a:rPr lang="en-US" sz="2000" dirty="0">
                <a:latin typeface="Times New Roman" panose="02020603050405020304" pitchFamily="18" charset="0"/>
                <a:cs typeface="Times New Roman" panose="02020603050405020304" pitchFamily="18" charset="0"/>
              </a:rPr>
              <a:t> la </a:t>
            </a:r>
            <a:r>
              <a:rPr lang="en-US" sz="2000" dirty="0" err="1">
                <a:latin typeface="Times New Roman" panose="02020603050405020304" pitchFamily="18" charset="0"/>
                <a:cs typeface="Times New Roman" panose="02020603050405020304" pitchFamily="18" charset="0"/>
              </a:rPr>
              <a:t>nivelul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comunelor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oraşelor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municipiilor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sau</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judeţelor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indiferent</a:t>
            </a:r>
            <a:r>
              <a:rPr lang="en-US" sz="2000" dirty="0">
                <a:latin typeface="Times New Roman" panose="02020603050405020304" pitchFamily="18" charset="0"/>
                <a:cs typeface="Times New Roman" panose="02020603050405020304" pitchFamily="18" charset="0"/>
              </a:rPr>
              <a:t> de </a:t>
            </a:r>
            <a:r>
              <a:rPr lang="en-US" sz="2000" dirty="0" err="1">
                <a:latin typeface="Times New Roman" panose="02020603050405020304" pitchFamily="18" charset="0"/>
                <a:cs typeface="Times New Roman" panose="02020603050405020304" pitchFamily="18" charset="0"/>
              </a:rPr>
              <a:t>mărimea</a:t>
            </a:r>
            <a:r>
              <a:rPr lang="en-US" sz="2000" dirty="0">
                <a:latin typeface="Times New Roman" panose="02020603050405020304" pitchFamily="18" charset="0"/>
                <a:cs typeface="Times New Roman" panose="02020603050405020304" pitchFamily="18" charset="0"/>
              </a:rPr>
              <a:t> </a:t>
            </a:r>
            <a:r>
              <a:rPr lang="en-US" sz="2000" dirty="0" err="1" smtClean="0">
                <a:latin typeface="Times New Roman" panose="02020603050405020304" pitchFamily="18" charset="0"/>
                <a:cs typeface="Times New Roman" panose="02020603050405020304" pitchFamily="18" charset="0"/>
              </a:rPr>
              <a:t>acestora</a:t>
            </a:r>
            <a:r>
              <a:rPr lang="ro-RO" sz="2000" dirty="0" smtClean="0">
                <a:latin typeface="Times New Roman" panose="02020603050405020304" pitchFamily="18" charset="0"/>
                <a:cs typeface="Times New Roman" panose="02020603050405020304" pitchFamily="18" charset="0"/>
              </a:rPr>
              <a:t>;</a:t>
            </a:r>
          </a:p>
          <a:p>
            <a:pPr marL="342900" indent="-342900" algn="just">
              <a:buFont typeface="Arial" panose="020B0604020202020204" pitchFamily="34" charset="0"/>
              <a:buChar char="•"/>
            </a:pPr>
            <a:r>
              <a:rPr lang="ro-RO" sz="2000" dirty="0" smtClean="0">
                <a:latin typeface="Times New Roman" panose="02020603050405020304" pitchFamily="18" charset="0"/>
                <a:cs typeface="Times New Roman" panose="02020603050405020304" pitchFamily="18" charset="0"/>
              </a:rPr>
              <a:t>nu a fost armonizată cu </a:t>
            </a:r>
            <a:r>
              <a:rPr lang="ro-RO" sz="2000" b="1" dirty="0">
                <a:latin typeface="Times New Roman" panose="02020603050405020304" pitchFamily="18" charset="0"/>
                <a:cs typeface="Times New Roman" panose="02020603050405020304" pitchFamily="18" charset="0"/>
              </a:rPr>
              <a:t>Legea serviciilor comunitare de utilităţi publice nr. </a:t>
            </a:r>
            <a:r>
              <a:rPr lang="ro-RO" sz="2000" b="1" dirty="0" smtClean="0">
                <a:latin typeface="Times New Roman" panose="02020603050405020304" pitchFamily="18" charset="0"/>
                <a:cs typeface="Times New Roman" panose="02020603050405020304" pitchFamily="18" charset="0"/>
              </a:rPr>
              <a:t>51/2006</a:t>
            </a:r>
            <a:r>
              <a:rPr lang="ro-RO" sz="2000" dirty="0" smtClean="0">
                <a:latin typeface="Times New Roman" panose="02020603050405020304" pitchFamily="18" charset="0"/>
                <a:cs typeface="Times New Roman" panose="02020603050405020304" pitchFamily="18" charset="0"/>
              </a:rPr>
              <a:t>, fiind în proces de modificare şi completare în Parlament.</a:t>
            </a:r>
            <a:endParaRPr 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1845656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50614" y="365125"/>
            <a:ext cx="10284736" cy="819241"/>
          </a:xfrm>
        </p:spPr>
        <p:txBody>
          <a:bodyPr>
            <a:normAutofit/>
          </a:bodyPr>
          <a:lstStyle/>
          <a:p>
            <a:pPr algn="ctr"/>
            <a:r>
              <a:rPr lang="ro-RO" sz="2800" b="1" dirty="0" smtClean="0">
                <a:latin typeface="Times New Roman" panose="02020603050405020304" pitchFamily="18" charset="0"/>
                <a:cs typeface="Times New Roman" panose="02020603050405020304" pitchFamily="18" charset="0"/>
              </a:rPr>
              <a:t>Prevederi legale specifice</a:t>
            </a:r>
            <a:endParaRPr lang="ro-RO" sz="2800" b="1" dirty="0">
              <a:solidFill>
                <a:srgbClr val="00B0F0"/>
              </a:solidFill>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a:xfrm>
            <a:off x="950613" y="1254033"/>
            <a:ext cx="10284737" cy="5146767"/>
          </a:xfrm>
        </p:spPr>
        <p:txBody>
          <a:bodyPr>
            <a:noAutofit/>
          </a:bodyPr>
          <a:lstStyle/>
          <a:p>
            <a:pPr algn="just"/>
            <a:r>
              <a:rPr lang="ro-RO" sz="1900" dirty="0" smtClean="0">
                <a:latin typeface="Times New Roman" panose="02020603050405020304" pitchFamily="18" charset="0"/>
                <a:cs typeface="Times New Roman" panose="02020603050405020304" pitchFamily="18" charset="0"/>
              </a:rPr>
              <a:t>Autoritățile administrației publice locale pot aproba prețurile locale ale energiei termice facturate populației, care </a:t>
            </a:r>
            <a:r>
              <a:rPr lang="ro-RO" sz="1900" dirty="0">
                <a:latin typeface="Times New Roman" panose="02020603050405020304" pitchFamily="18" charset="0"/>
                <a:cs typeface="Times New Roman" panose="02020603050405020304" pitchFamily="18" charset="0"/>
              </a:rPr>
              <a:t>pot </a:t>
            </a:r>
            <a:r>
              <a:rPr lang="ro-RO" sz="1900" dirty="0" smtClean="0">
                <a:latin typeface="Times New Roman" panose="02020603050405020304" pitchFamily="18" charset="0"/>
                <a:cs typeface="Times New Roman" panose="02020603050405020304" pitchFamily="18" charset="0"/>
              </a:rPr>
              <a:t>fi mai </a:t>
            </a:r>
            <a:r>
              <a:rPr lang="ro-RO" sz="1900" dirty="0">
                <a:latin typeface="Times New Roman" panose="02020603050405020304" pitchFamily="18" charset="0"/>
                <a:cs typeface="Times New Roman" panose="02020603050405020304" pitchFamily="18" charset="0"/>
              </a:rPr>
              <a:t>mici decât preţul de producere, transport, distribuţie şi furnizare a energiei termice livrate </a:t>
            </a:r>
            <a:r>
              <a:rPr lang="ro-RO" sz="1900" dirty="0" smtClean="0">
                <a:latin typeface="Times New Roman" panose="02020603050405020304" pitchFamily="18" charset="0"/>
                <a:cs typeface="Times New Roman" panose="02020603050405020304" pitchFamily="18" charset="0"/>
              </a:rPr>
              <a:t>populaţiei.</a:t>
            </a:r>
          </a:p>
          <a:p>
            <a:pPr algn="just"/>
            <a:r>
              <a:rPr lang="ro-RO" sz="1900" dirty="0" smtClean="0">
                <a:latin typeface="Times New Roman" panose="02020603050405020304" pitchFamily="18" charset="0"/>
                <a:cs typeface="Times New Roman" panose="02020603050405020304" pitchFamily="18" charset="0"/>
              </a:rPr>
              <a:t>În </a:t>
            </a:r>
            <a:r>
              <a:rPr lang="ro-RO" sz="1900" dirty="0">
                <a:latin typeface="Times New Roman" panose="02020603050405020304" pitchFamily="18" charset="0"/>
                <a:cs typeface="Times New Roman" panose="02020603050405020304" pitchFamily="18" charset="0"/>
              </a:rPr>
              <a:t>situaţia în care autorităţile administraţiei publice locale aprobă preţuri locale ale energiei termice facturate populaţiei mai mici decât preţul de producere, transport, distribuţie şi furnizare a energiei termice livrate populaţiei, acestea asigură din bugetele locale sumele necesare acoperirii </a:t>
            </a:r>
            <a:r>
              <a:rPr lang="ro-RO" sz="1900" dirty="0" smtClean="0">
                <a:latin typeface="Times New Roman" panose="02020603050405020304" pitchFamily="18" charset="0"/>
                <a:cs typeface="Times New Roman" panose="02020603050405020304" pitchFamily="18" charset="0"/>
              </a:rPr>
              <a:t>diferenţei. </a:t>
            </a:r>
          </a:p>
          <a:p>
            <a:pPr algn="just"/>
            <a:r>
              <a:rPr lang="ro-RO" sz="1900" dirty="0" smtClean="0">
                <a:latin typeface="Times New Roman" panose="02020603050405020304" pitchFamily="18" charset="0"/>
                <a:ea typeface="Times New Roman" panose="02020603050405020304" pitchFamily="18" charset="0"/>
                <a:cs typeface="Times New Roman" panose="02020603050405020304" pitchFamily="18" charset="0"/>
              </a:rPr>
              <a:t>Pierderile </a:t>
            </a:r>
            <a:r>
              <a:rPr lang="ro-RO" sz="1900" dirty="0">
                <a:latin typeface="Times New Roman" panose="02020603050405020304" pitchFamily="18" charset="0"/>
                <a:ea typeface="Times New Roman" panose="02020603050405020304" pitchFamily="18" charset="0"/>
                <a:cs typeface="Times New Roman" panose="02020603050405020304" pitchFamily="18" charset="0"/>
              </a:rPr>
              <a:t>induse de prestarea serviciilor publice de producţie, transport, distribuţie şi furnizare a energiei termice pentru populaţie în sistem centralizat, înregistrate de operatorii economici </a:t>
            </a:r>
            <a:r>
              <a:rPr lang="ro-RO" sz="1900" dirty="0" smtClean="0">
                <a:solidFill>
                  <a:schemeClr val="accent1"/>
                </a:solidFill>
                <a:latin typeface="Times New Roman" panose="02020603050405020304" pitchFamily="18" charset="0"/>
                <a:ea typeface="Times New Roman" panose="02020603050405020304" pitchFamily="18" charset="0"/>
                <a:cs typeface="Times New Roman" panose="02020603050405020304" pitchFamily="18" charset="0"/>
              </a:rPr>
              <a:t>respectivi</a:t>
            </a:r>
            <a:r>
              <a:rPr lang="ro-RO" sz="1900" dirty="0" smtClean="0">
                <a:latin typeface="Times New Roman" panose="02020603050405020304" pitchFamily="18" charset="0"/>
                <a:ea typeface="Times New Roman" panose="02020603050405020304" pitchFamily="18" charset="0"/>
                <a:cs typeface="Times New Roman" panose="02020603050405020304" pitchFamily="18" charset="0"/>
              </a:rPr>
              <a:t>, </a:t>
            </a:r>
            <a:r>
              <a:rPr lang="ro-RO" sz="1900" dirty="0">
                <a:latin typeface="Times New Roman" panose="02020603050405020304" pitchFamily="18" charset="0"/>
                <a:ea typeface="Times New Roman" panose="02020603050405020304" pitchFamily="18" charset="0"/>
                <a:cs typeface="Times New Roman" panose="02020603050405020304" pitchFamily="18" charset="0"/>
              </a:rPr>
              <a:t>pot fi acoperite din bugetele locale ale unităţilor administrativ-teritoriale</a:t>
            </a:r>
            <a:r>
              <a:rPr lang="ro-RO" sz="1900" dirty="0" smtClean="0">
                <a:latin typeface="Times New Roman" panose="02020603050405020304" pitchFamily="18" charset="0"/>
                <a:ea typeface="Times New Roman" panose="02020603050405020304" pitchFamily="18" charset="0"/>
                <a:cs typeface="Times New Roman" panose="02020603050405020304" pitchFamily="18" charset="0"/>
              </a:rPr>
              <a:t>.</a:t>
            </a:r>
          </a:p>
          <a:p>
            <a:pPr algn="just"/>
            <a:r>
              <a:rPr lang="ro-RO" sz="1900" dirty="0" smtClean="0">
                <a:latin typeface="Times New Roman" panose="02020603050405020304" pitchFamily="18" charset="0"/>
                <a:cs typeface="Times New Roman" panose="02020603050405020304" pitchFamily="18" charset="0"/>
              </a:rPr>
              <a:t>Acoperirea diferenţei dintre </a:t>
            </a:r>
            <a:r>
              <a:rPr lang="ro-RO" sz="1900" dirty="0">
                <a:latin typeface="Times New Roman" panose="02020603050405020304" pitchFamily="18" charset="0"/>
                <a:cs typeface="Times New Roman" panose="02020603050405020304" pitchFamily="18" charset="0"/>
              </a:rPr>
              <a:t>preţul de producere, transport, distribuţie şi furnizare a energiei termice livrate </a:t>
            </a:r>
            <a:r>
              <a:rPr lang="ro-RO" sz="1900" dirty="0" smtClean="0">
                <a:latin typeface="Times New Roman" panose="02020603050405020304" pitchFamily="18" charset="0"/>
                <a:cs typeface="Times New Roman" panose="02020603050405020304" pitchFamily="18" charset="0"/>
              </a:rPr>
              <a:t>populaţiei şi preţul local al </a:t>
            </a:r>
            <a:r>
              <a:rPr lang="ro-RO" sz="1900" dirty="0">
                <a:latin typeface="Times New Roman" panose="02020603050405020304" pitchFamily="18" charset="0"/>
                <a:cs typeface="Times New Roman" panose="02020603050405020304" pitchFamily="18" charset="0"/>
              </a:rPr>
              <a:t>energiei </a:t>
            </a:r>
            <a:r>
              <a:rPr lang="ro-RO" sz="1900" dirty="0" smtClean="0">
                <a:latin typeface="Times New Roman" panose="02020603050405020304" pitchFamily="18" charset="0"/>
                <a:cs typeface="Times New Roman" panose="02020603050405020304" pitchFamily="18" charset="0"/>
              </a:rPr>
              <a:t>termice şi/sau a pierderilor, de către autorităţile locale, poate reprezenta ajutor de stat care se poate acorda în baza unor scheme/acte individuale, cu respectarea prevederilor europene în domeniu.</a:t>
            </a:r>
          </a:p>
          <a:p>
            <a:pPr algn="just"/>
            <a:r>
              <a:rPr lang="ro-RO" sz="1900" dirty="0" smtClean="0">
                <a:latin typeface="Times New Roman" panose="02020603050405020304" pitchFamily="18" charset="0"/>
                <a:cs typeface="Times New Roman" panose="02020603050405020304" pitchFamily="18" charset="0"/>
              </a:rPr>
              <a:t>Prin </a:t>
            </a:r>
            <a:r>
              <a:rPr lang="ro-RO" sz="1900" dirty="0">
                <a:latin typeface="Times New Roman" panose="02020603050405020304" pitchFamily="18" charset="0"/>
                <a:cs typeface="Times New Roman" panose="02020603050405020304" pitchFamily="18" charset="0"/>
              </a:rPr>
              <a:t>Ordinul nr. 1121/1075/2014 al Ministrului Dezvoltării Regionale și Administrației Publice şi al Ministrului Delegat pentru </a:t>
            </a:r>
            <a:r>
              <a:rPr lang="ro-RO" sz="1900" dirty="0" smtClean="0">
                <a:latin typeface="Times New Roman" panose="02020603050405020304" pitchFamily="18" charset="0"/>
                <a:cs typeface="Times New Roman" panose="02020603050405020304" pitchFamily="18" charset="0"/>
              </a:rPr>
              <a:t>Buget a fost iniţiată </a:t>
            </a:r>
            <a:r>
              <a:rPr lang="ro-RO" sz="1900" i="1" dirty="0" smtClean="0">
                <a:latin typeface="Times New Roman" panose="02020603050405020304" pitchFamily="18" charset="0"/>
                <a:cs typeface="Times New Roman" panose="02020603050405020304" pitchFamily="18" charset="0"/>
              </a:rPr>
              <a:t>Schema </a:t>
            </a:r>
            <a:r>
              <a:rPr lang="ro-RO" sz="1900" i="1" dirty="0">
                <a:latin typeface="Times New Roman" panose="02020603050405020304" pitchFamily="18" charset="0"/>
                <a:cs typeface="Times New Roman" panose="02020603050405020304" pitchFamily="18" charset="0"/>
              </a:rPr>
              <a:t>de ajutor de stat acordat în perioada 2014 - 2019 operatorilor economici care prestează serviciul de interes economic general de producere, transport, distribuţie şi furnizare a energiei termice în sistem centralizat către </a:t>
            </a:r>
            <a:r>
              <a:rPr lang="ro-RO" sz="1900" i="1" dirty="0" smtClean="0">
                <a:latin typeface="Times New Roman" panose="02020603050405020304" pitchFamily="18" charset="0"/>
                <a:cs typeface="Times New Roman" panose="02020603050405020304" pitchFamily="18" charset="0"/>
              </a:rPr>
              <a:t>populaţie</a:t>
            </a:r>
            <a:r>
              <a:rPr lang="ro-RO" sz="1900" dirty="0">
                <a:latin typeface="Times New Roman" panose="02020603050405020304" pitchFamily="18" charset="0"/>
                <a:cs typeface="Times New Roman" panose="02020603050405020304" pitchFamily="18" charset="0"/>
              </a:rPr>
              <a:t>.</a:t>
            </a:r>
            <a:endParaRPr lang="ro-RO" sz="1900" dirty="0" smtClean="0">
              <a:latin typeface="Times New Roman" panose="02020603050405020304" pitchFamily="18" charset="0"/>
              <a:cs typeface="Times New Roman" panose="02020603050405020304" pitchFamily="18" charset="0"/>
            </a:endParaRPr>
          </a:p>
          <a:p>
            <a:pPr algn="just"/>
            <a:endParaRPr lang="ro-RO" sz="19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28894158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59666" y="365125"/>
            <a:ext cx="10293791" cy="1325563"/>
          </a:xfrm>
        </p:spPr>
        <p:txBody>
          <a:bodyPr/>
          <a:lstStyle/>
          <a:p>
            <a:pPr algn="ctr"/>
            <a:r>
              <a:rPr lang="en-US" sz="2800" b="1" dirty="0" err="1">
                <a:latin typeface="Times New Roman" panose="02020603050405020304" pitchFamily="18" charset="0"/>
                <a:cs typeface="Times New Roman" panose="02020603050405020304" pitchFamily="18" charset="0"/>
              </a:rPr>
              <a:t>Aspecte</a:t>
            </a:r>
            <a:r>
              <a:rPr lang="en-US" sz="3200" b="1" dirty="0">
                <a:latin typeface="Times New Roman" panose="02020603050405020304" pitchFamily="18" charset="0"/>
                <a:cs typeface="Times New Roman" panose="02020603050405020304" pitchFamily="18" charset="0"/>
              </a:rPr>
              <a:t> </a:t>
            </a:r>
            <a:r>
              <a:rPr lang="en-US" sz="2800" b="1" dirty="0" err="1">
                <a:latin typeface="Times New Roman" panose="02020603050405020304" pitchFamily="18" charset="0"/>
                <a:cs typeface="Times New Roman" panose="02020603050405020304" pitchFamily="18" charset="0"/>
              </a:rPr>
              <a:t>generale</a:t>
            </a:r>
            <a:endParaRPr lang="ro-RO" sz="2800" dirty="0">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a:xfrm>
            <a:off x="959666" y="1690688"/>
            <a:ext cx="10293791" cy="4501883"/>
          </a:xfrm>
        </p:spPr>
        <p:txBody>
          <a:bodyPr>
            <a:normAutofit fontScale="85000" lnSpcReduction="20000"/>
          </a:bodyPr>
          <a:lstStyle/>
          <a:p>
            <a:pPr algn="just">
              <a:lnSpc>
                <a:spcPct val="107000"/>
              </a:lnSpc>
              <a:spcAft>
                <a:spcPts val="0"/>
              </a:spcAft>
            </a:pPr>
            <a:r>
              <a:rPr lang="ro-RO" sz="2400" b="1" dirty="0">
                <a:latin typeface="Times New Roman" panose="02020603050405020304" pitchFamily="18" charset="0"/>
                <a:ea typeface="Times New Roman" panose="02020603050405020304" pitchFamily="18" charset="0"/>
                <a:cs typeface="Times New Roman" panose="02020603050405020304" pitchFamily="18" charset="0"/>
              </a:rPr>
              <a:t>Gestiunea serviciilor</a:t>
            </a:r>
            <a:r>
              <a:rPr lang="ro-RO" sz="2400" dirty="0">
                <a:latin typeface="Times New Roman" panose="02020603050405020304" pitchFamily="18" charset="0"/>
                <a:ea typeface="Times New Roman" panose="02020603050405020304" pitchFamily="18" charset="0"/>
                <a:cs typeface="Times New Roman" panose="02020603050405020304" pitchFamily="18" charset="0"/>
              </a:rPr>
              <a:t> de utilităţi </a:t>
            </a:r>
            <a:r>
              <a:rPr lang="ro-RO" sz="2400" dirty="0" smtClean="0">
                <a:latin typeface="Times New Roman" panose="02020603050405020304" pitchFamily="18" charset="0"/>
                <a:ea typeface="Times New Roman" panose="02020603050405020304" pitchFamily="18" charset="0"/>
                <a:cs typeface="Times New Roman" panose="02020603050405020304" pitchFamily="18" charset="0"/>
              </a:rPr>
              <a:t>publice</a:t>
            </a:r>
            <a:r>
              <a:rPr lang="en-US" sz="2400" dirty="0" smtClean="0">
                <a:latin typeface="Times New Roman" panose="02020603050405020304" pitchFamily="18" charset="0"/>
                <a:ea typeface="Times New Roman" panose="02020603050405020304" pitchFamily="18" charset="0"/>
                <a:cs typeface="Times New Roman" panose="02020603050405020304" pitchFamily="18" charset="0"/>
              </a:rPr>
              <a:t>, </a:t>
            </a:r>
            <a:r>
              <a:rPr lang="en-US" sz="2400" dirty="0" err="1" smtClean="0">
                <a:latin typeface="Times New Roman" panose="02020603050405020304" pitchFamily="18" charset="0"/>
                <a:ea typeface="Times New Roman" panose="02020603050405020304" pitchFamily="18" charset="0"/>
                <a:cs typeface="Times New Roman" panose="02020603050405020304" pitchFamily="18" charset="0"/>
              </a:rPr>
              <a:t>inclusiv</a:t>
            </a:r>
            <a:r>
              <a:rPr lang="ro-RO" sz="2400" dirty="0" smtClean="0">
                <a:latin typeface="Times New Roman" panose="02020603050405020304" pitchFamily="18" charset="0"/>
                <a:ea typeface="Times New Roman" panose="02020603050405020304" pitchFamily="18" charset="0"/>
                <a:cs typeface="Times New Roman" panose="02020603050405020304" pitchFamily="18" charset="0"/>
              </a:rPr>
              <a:t> a serviciului public de alimentare cu energie termică în sistem centralizat, </a:t>
            </a:r>
            <a:r>
              <a:rPr lang="ro-RO" sz="2400" dirty="0">
                <a:latin typeface="Times New Roman" panose="02020603050405020304" pitchFamily="18" charset="0"/>
                <a:ea typeface="Times New Roman" panose="02020603050405020304" pitchFamily="18" charset="0"/>
                <a:cs typeface="Times New Roman" panose="02020603050405020304" pitchFamily="18" charset="0"/>
              </a:rPr>
              <a:t>se organizează şi se realizează în următoarele modalităţi</a:t>
            </a:r>
            <a:r>
              <a:rPr lang="ro-RO" sz="2400" dirty="0" smtClean="0">
                <a:latin typeface="Times New Roman" panose="02020603050405020304" pitchFamily="18" charset="0"/>
                <a:ea typeface="Times New Roman" panose="02020603050405020304" pitchFamily="18" charset="0"/>
                <a:cs typeface="Times New Roman" panose="02020603050405020304" pitchFamily="18" charset="0"/>
              </a:rPr>
              <a:t>:</a:t>
            </a:r>
          </a:p>
          <a:p>
            <a:pPr algn="just">
              <a:lnSpc>
                <a:spcPct val="107000"/>
              </a:lnSpc>
              <a:spcAft>
                <a:spcPts val="0"/>
              </a:spcAft>
            </a:pPr>
            <a:endParaRPr lang="ro-RO" sz="2400" dirty="0" smtClean="0">
              <a:latin typeface="Times New Roman" panose="02020603050405020304" pitchFamily="18" charset="0"/>
              <a:ea typeface="Times New Roman" panose="02020603050405020304" pitchFamily="18" charset="0"/>
              <a:cs typeface="Times New Roman" panose="02020603050405020304" pitchFamily="18" charset="0"/>
            </a:endParaRPr>
          </a:p>
          <a:p>
            <a:pPr marL="0" indent="0" algn="just">
              <a:lnSpc>
                <a:spcPct val="107000"/>
              </a:lnSpc>
              <a:spcAft>
                <a:spcPts val="0"/>
              </a:spcAft>
              <a:buNone/>
            </a:pPr>
            <a:r>
              <a:rPr lang="ro-RO" sz="2400" dirty="0">
                <a:latin typeface="Times New Roman" panose="02020603050405020304" pitchFamily="18" charset="0"/>
                <a:ea typeface="Calibri" panose="020F0502020204030204" pitchFamily="34" charset="0"/>
                <a:cs typeface="Times New Roman" panose="02020603050405020304" pitchFamily="18" charset="0"/>
              </a:rPr>
              <a:t>	</a:t>
            </a:r>
            <a:r>
              <a:rPr lang="ro-RO" sz="2400" dirty="0" smtClean="0">
                <a:latin typeface="Times New Roman" panose="02020603050405020304" pitchFamily="18" charset="0"/>
                <a:ea typeface="Calibri" panose="020F0502020204030204" pitchFamily="34" charset="0"/>
                <a:cs typeface="Times New Roman" panose="02020603050405020304" pitchFamily="18" charset="0"/>
              </a:rPr>
              <a:t>- </a:t>
            </a:r>
            <a:r>
              <a:rPr lang="ro-RO" sz="2400" b="1" dirty="0">
                <a:latin typeface="Times New Roman" panose="02020603050405020304" pitchFamily="18" charset="0"/>
                <a:ea typeface="Times New Roman" panose="02020603050405020304" pitchFamily="18" charset="0"/>
              </a:rPr>
              <a:t>Gestiunea directă</a:t>
            </a:r>
            <a:r>
              <a:rPr lang="ro-RO" sz="2400" dirty="0">
                <a:latin typeface="Times New Roman" panose="02020603050405020304" pitchFamily="18" charset="0"/>
                <a:ea typeface="Times New Roman" panose="02020603050405020304" pitchFamily="18" charset="0"/>
              </a:rPr>
              <a:t> </a:t>
            </a:r>
            <a:r>
              <a:rPr lang="ro-RO" sz="2400" dirty="0" smtClean="0">
                <a:latin typeface="Times New Roman" panose="02020603050405020304" pitchFamily="18" charset="0"/>
                <a:ea typeface="Times New Roman" panose="02020603050405020304" pitchFamily="18" charset="0"/>
              </a:rPr>
              <a:t>- </a:t>
            </a:r>
            <a:r>
              <a:rPr lang="ro-RO" sz="2400" dirty="0">
                <a:latin typeface="Times New Roman" panose="02020603050405020304" pitchFamily="18" charset="0"/>
                <a:ea typeface="Times New Roman" panose="02020603050405020304" pitchFamily="18" charset="0"/>
              </a:rPr>
              <a:t>modalitatea de gestiune în care autorităţile deliberative şi executive, în numele unităţilor administrativ-teritoriale pe care le reprezintă, îşi asumă şi exercită nemijlocit toate competenţele şi responsabilităţile ce le </a:t>
            </a:r>
            <a:r>
              <a:rPr lang="ro-RO" sz="2400" dirty="0" smtClean="0">
                <a:latin typeface="Times New Roman" panose="02020603050405020304" pitchFamily="18" charset="0"/>
                <a:ea typeface="Times New Roman" panose="02020603050405020304" pitchFamily="18" charset="0"/>
              </a:rPr>
              <a:t>revin, </a:t>
            </a:r>
            <a:r>
              <a:rPr lang="ro-RO" sz="2400" dirty="0">
                <a:latin typeface="Times New Roman" panose="02020603050405020304" pitchFamily="18" charset="0"/>
                <a:ea typeface="Times New Roman" panose="02020603050405020304" pitchFamily="18" charset="0"/>
              </a:rPr>
              <a:t>potrivit </a:t>
            </a:r>
            <a:r>
              <a:rPr lang="ro-RO" sz="2400" dirty="0" smtClean="0">
                <a:latin typeface="Times New Roman" panose="02020603050405020304" pitchFamily="18" charset="0"/>
                <a:ea typeface="Times New Roman" panose="02020603050405020304" pitchFamily="18" charset="0"/>
              </a:rPr>
              <a:t>legii, </a:t>
            </a:r>
            <a:r>
              <a:rPr lang="ro-RO" sz="2400" dirty="0">
                <a:latin typeface="Times New Roman" panose="02020603050405020304" pitchFamily="18" charset="0"/>
                <a:ea typeface="Times New Roman" panose="02020603050405020304" pitchFamily="18" charset="0"/>
              </a:rPr>
              <a:t>cu privire la furnizarea/prestarea serviciilor de utilităţi publice, respectiv la administrarea, funcţionarea şi exploatarea sistemelor de utilităţi publice aferente </a:t>
            </a:r>
            <a:r>
              <a:rPr lang="ro-RO" sz="2400" dirty="0" smtClean="0">
                <a:latin typeface="Times New Roman" panose="02020603050405020304" pitchFamily="18" charset="0"/>
                <a:ea typeface="Times New Roman" panose="02020603050405020304" pitchFamily="18" charset="0"/>
              </a:rPr>
              <a:t>acestora.</a:t>
            </a:r>
          </a:p>
          <a:p>
            <a:pPr marL="0" indent="0" algn="just">
              <a:lnSpc>
                <a:spcPct val="107000"/>
              </a:lnSpc>
              <a:spcAft>
                <a:spcPts val="0"/>
              </a:spcAft>
              <a:buNone/>
            </a:pPr>
            <a:r>
              <a:rPr lang="ro-RO" sz="2400" dirty="0">
                <a:latin typeface="Times New Roman" panose="02020603050405020304" pitchFamily="18" charset="0"/>
                <a:ea typeface="Calibri" panose="020F0502020204030204" pitchFamily="34" charset="0"/>
                <a:cs typeface="Times New Roman" panose="02020603050405020304" pitchFamily="18" charset="0"/>
              </a:rPr>
              <a:t>	</a:t>
            </a:r>
            <a:r>
              <a:rPr lang="ro-RO" sz="2400" dirty="0" smtClean="0">
                <a:latin typeface="Times New Roman" panose="02020603050405020304" pitchFamily="18" charset="0"/>
                <a:ea typeface="Calibri" panose="020F0502020204030204" pitchFamily="34" charset="0"/>
                <a:cs typeface="Times New Roman" panose="02020603050405020304" pitchFamily="18" charset="0"/>
              </a:rPr>
              <a:t>- </a:t>
            </a:r>
            <a:r>
              <a:rPr lang="ro-RO" sz="2400" b="1" dirty="0">
                <a:latin typeface="Times New Roman" panose="02020603050405020304" pitchFamily="18" charset="0"/>
                <a:ea typeface="Times New Roman" panose="02020603050405020304" pitchFamily="18" charset="0"/>
              </a:rPr>
              <a:t>Gestiunea delegată</a:t>
            </a:r>
            <a:r>
              <a:rPr lang="ro-RO" sz="2400" dirty="0">
                <a:latin typeface="Times New Roman" panose="02020603050405020304" pitchFamily="18" charset="0"/>
                <a:ea typeface="Times New Roman" panose="02020603050405020304" pitchFamily="18" charset="0"/>
              </a:rPr>
              <a:t> </a:t>
            </a:r>
            <a:r>
              <a:rPr lang="ro-RO" sz="2400" dirty="0" smtClean="0">
                <a:latin typeface="Times New Roman" panose="02020603050405020304" pitchFamily="18" charset="0"/>
                <a:ea typeface="Times New Roman" panose="02020603050405020304" pitchFamily="18" charset="0"/>
              </a:rPr>
              <a:t>- </a:t>
            </a:r>
            <a:r>
              <a:rPr lang="ro-RO" sz="2400" dirty="0">
                <a:latin typeface="Times New Roman" panose="02020603050405020304" pitchFamily="18" charset="0"/>
                <a:ea typeface="Times New Roman" panose="02020603050405020304" pitchFamily="18" charset="0"/>
              </a:rPr>
              <a:t>modalitatea de gestiune în care autorităţile deliberative ale unităţilor administrativ-teritoriale ori, după caz, asociaţiile de dezvoltare intercomunitară cu obiect de activitate serviciile de utilităţi publice, în numele şi pe seama unităţilor administrativ-teritoriale membre, atribuie unuia sau mai multor operatori toate ori numai o parte din competenţele şi responsabilităţile proprii privind furnizarea/prestarea serviciilor de utilităţi publice, pe baza unui contract, denumit în continuare contract de delegare a gestiunii. </a:t>
            </a:r>
            <a:r>
              <a:rPr lang="ro-RO" sz="2400" dirty="0" smtClean="0">
                <a:latin typeface="Times New Roman" panose="02020603050405020304" pitchFamily="18" charset="0"/>
                <a:ea typeface="Times New Roman" panose="02020603050405020304" pitchFamily="18" charset="0"/>
              </a:rPr>
              <a:t> </a:t>
            </a:r>
            <a:endParaRPr lang="ro-RO" sz="2400" dirty="0">
              <a:latin typeface="Calibri" panose="020F0502020204030204" pitchFamily="34" charset="0"/>
              <a:ea typeface="Calibri" panose="020F0502020204030204" pitchFamily="34" charset="0"/>
              <a:cs typeface="Times New Roman" panose="02020603050405020304" pitchFamily="18" charset="0"/>
            </a:endParaRPr>
          </a:p>
          <a:p>
            <a:endParaRPr lang="ro-RO" dirty="0"/>
          </a:p>
        </p:txBody>
      </p:sp>
    </p:spTree>
    <p:extLst>
      <p:ext uri="{BB962C8B-B14F-4D97-AF65-F5344CB8AC3E}">
        <p14:creationId xmlns:p14="http://schemas.microsoft.com/office/powerpoint/2010/main" val="184241142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50614" y="600518"/>
            <a:ext cx="10275683" cy="922762"/>
          </a:xfrm>
        </p:spPr>
        <p:txBody>
          <a:bodyPr/>
          <a:lstStyle/>
          <a:p>
            <a:pPr algn="ctr"/>
            <a:r>
              <a:rPr lang="en-US" sz="2800" b="1" dirty="0" err="1">
                <a:latin typeface="Times New Roman" panose="02020603050405020304" pitchFamily="18" charset="0"/>
                <a:cs typeface="Times New Roman" panose="02020603050405020304" pitchFamily="18" charset="0"/>
              </a:rPr>
              <a:t>Aspecte</a:t>
            </a:r>
            <a:r>
              <a:rPr lang="en-US" sz="2800" b="1" dirty="0">
                <a:latin typeface="Times New Roman" panose="02020603050405020304" pitchFamily="18" charset="0"/>
                <a:cs typeface="Times New Roman" panose="02020603050405020304" pitchFamily="18" charset="0"/>
              </a:rPr>
              <a:t> </a:t>
            </a:r>
            <a:r>
              <a:rPr lang="en-US" sz="2800" b="1" dirty="0" err="1">
                <a:latin typeface="Times New Roman" panose="02020603050405020304" pitchFamily="18" charset="0"/>
                <a:cs typeface="Times New Roman" panose="02020603050405020304" pitchFamily="18" charset="0"/>
              </a:rPr>
              <a:t>generale</a:t>
            </a:r>
            <a:endParaRPr lang="ro-RO" dirty="0"/>
          </a:p>
        </p:txBody>
      </p:sp>
      <p:sp>
        <p:nvSpPr>
          <p:cNvPr id="3" name="Content Placeholder 2"/>
          <p:cNvSpPr>
            <a:spLocks noGrp="1"/>
          </p:cNvSpPr>
          <p:nvPr>
            <p:ph idx="1"/>
          </p:nvPr>
        </p:nvSpPr>
        <p:spPr>
          <a:xfrm>
            <a:off x="950614" y="1416676"/>
            <a:ext cx="10275683" cy="4760287"/>
          </a:xfrm>
        </p:spPr>
        <p:txBody>
          <a:bodyPr>
            <a:normAutofit fontScale="85000" lnSpcReduction="10000"/>
          </a:bodyPr>
          <a:lstStyle/>
          <a:p>
            <a:pPr marL="0" indent="0">
              <a:buNone/>
            </a:pPr>
            <a:endParaRPr lang="ro-RO" sz="2000" b="1" dirty="0" smtClean="0">
              <a:latin typeface="Times New Roman" panose="02020603050405020304" pitchFamily="18" charset="0"/>
              <a:cs typeface="Times New Roman" panose="02020603050405020304" pitchFamily="18" charset="0"/>
            </a:endParaRPr>
          </a:p>
          <a:p>
            <a:pPr marL="0" indent="0" algn="just">
              <a:buNone/>
            </a:pPr>
            <a:r>
              <a:rPr lang="ro-RO" sz="2000" b="1" dirty="0" smtClean="0">
                <a:latin typeface="Times New Roman" panose="02020603050405020304" pitchFamily="18" charset="0"/>
                <a:cs typeface="Times New Roman" panose="02020603050405020304" pitchFamily="18" charset="0"/>
              </a:rPr>
              <a:t>A. Gestiunea </a:t>
            </a:r>
            <a:r>
              <a:rPr lang="ro-RO" sz="2000" b="1" dirty="0">
                <a:latin typeface="Times New Roman" panose="02020603050405020304" pitchFamily="18" charset="0"/>
                <a:cs typeface="Times New Roman" panose="02020603050405020304" pitchFamily="18" charset="0"/>
              </a:rPr>
              <a:t>directă se realizează prin intermediul unor operatori de drept public sau privat, </a:t>
            </a:r>
            <a:r>
              <a:rPr lang="ro-RO" sz="2000" b="1" dirty="0" smtClean="0">
                <a:latin typeface="Times New Roman" panose="02020603050405020304" pitchFamily="18" charset="0"/>
                <a:cs typeface="Times New Roman" panose="02020603050405020304" pitchFamily="18" charset="0"/>
              </a:rPr>
              <a:t>care </a:t>
            </a:r>
            <a:r>
              <a:rPr lang="ro-RO" sz="2000" b="1" dirty="0">
                <a:latin typeface="Times New Roman" panose="02020603050405020304" pitchFamily="18" charset="0"/>
                <a:cs typeface="Times New Roman" panose="02020603050405020304" pitchFamily="18" charset="0"/>
              </a:rPr>
              <a:t>pot fi</a:t>
            </a:r>
            <a:r>
              <a:rPr lang="ro-RO" sz="2000" dirty="0" smtClean="0">
                <a:latin typeface="Times New Roman" panose="02020603050405020304" pitchFamily="18" charset="0"/>
                <a:cs typeface="Times New Roman" panose="02020603050405020304" pitchFamily="18" charset="0"/>
              </a:rPr>
              <a:t>:</a:t>
            </a:r>
          </a:p>
          <a:p>
            <a:pPr marL="0" indent="0" algn="just">
              <a:buNone/>
            </a:pPr>
            <a:r>
              <a:rPr lang="ro-RO" sz="2000" b="1" dirty="0" smtClean="0">
                <a:latin typeface="Times New Roman" panose="02020603050405020304" pitchFamily="18" charset="0"/>
                <a:cs typeface="Times New Roman" panose="02020603050405020304" pitchFamily="18" charset="0"/>
              </a:rPr>
              <a:t>a) </a:t>
            </a:r>
            <a:r>
              <a:rPr lang="ro-RO" sz="2000" dirty="0" smtClean="0">
                <a:latin typeface="Times New Roman" panose="02020603050405020304" pitchFamily="18" charset="0"/>
                <a:cs typeface="Times New Roman" panose="02020603050405020304" pitchFamily="18" charset="0"/>
              </a:rPr>
              <a:t>servicii </a:t>
            </a:r>
            <a:r>
              <a:rPr lang="ro-RO" sz="2000" dirty="0">
                <a:latin typeface="Times New Roman" panose="02020603050405020304" pitchFamily="18" charset="0"/>
                <a:cs typeface="Times New Roman" panose="02020603050405020304" pitchFamily="18" charset="0"/>
              </a:rPr>
              <a:t>publice de interes local sau judeţean, specializate, cu personalitate juridică, înfiinţate şi organizate în subordinea consiliilor locale sau consiliilor judeţene, după caz, prin hotărâri ale autorităţilor deliberative ale unităţilor administrativ-teritoriale </a:t>
            </a:r>
            <a:r>
              <a:rPr lang="ro-RO" sz="2000" dirty="0" smtClean="0">
                <a:latin typeface="Times New Roman" panose="02020603050405020304" pitchFamily="18" charset="0"/>
                <a:cs typeface="Times New Roman" panose="02020603050405020304" pitchFamily="18" charset="0"/>
              </a:rPr>
              <a:t>respective:</a:t>
            </a:r>
          </a:p>
          <a:p>
            <a:pPr lvl="1" algn="just">
              <a:buFont typeface="Wingdings" panose="05000000000000000000" pitchFamily="2" charset="2"/>
              <a:buChar char="Ø"/>
            </a:pPr>
            <a:r>
              <a:rPr lang="ro-RO" sz="1600" i="1" dirty="0" smtClean="0">
                <a:latin typeface="Times New Roman" panose="02020603050405020304" pitchFamily="18" charset="0"/>
                <a:cs typeface="Times New Roman" panose="02020603050405020304" pitchFamily="18" charset="0"/>
              </a:rPr>
              <a:t>îşi </a:t>
            </a:r>
            <a:r>
              <a:rPr lang="ro-RO" sz="1600" i="1" dirty="0">
                <a:latin typeface="Times New Roman" panose="02020603050405020304" pitchFamily="18" charset="0"/>
                <a:cs typeface="Times New Roman" panose="02020603050405020304" pitchFamily="18" charset="0"/>
              </a:rPr>
              <a:t>desfăşoară activitatea în baza unei hotărâri de dare în administrare care trebuie să conţină prevederi detaliate şi complete privind atribuţiile şi responsabilităţile acestora cu privire la furnizarea/prestarea serviciului şi operarea sistemului de utilităţi publice </a:t>
            </a:r>
            <a:r>
              <a:rPr lang="ro-RO" sz="1600" i="1" dirty="0" smtClean="0">
                <a:latin typeface="Times New Roman" panose="02020603050405020304" pitchFamily="18" charset="0"/>
                <a:cs typeface="Times New Roman" panose="02020603050405020304" pitchFamily="18" charset="0"/>
              </a:rPr>
              <a:t>aferent;</a:t>
            </a:r>
          </a:p>
          <a:p>
            <a:pPr lvl="1" algn="just">
              <a:buFont typeface="Wingdings" panose="05000000000000000000" pitchFamily="2" charset="2"/>
              <a:buChar char="Ø"/>
            </a:pPr>
            <a:r>
              <a:rPr lang="ro-RO" sz="1600" i="1" dirty="0" smtClean="0">
                <a:latin typeface="Times New Roman" panose="02020603050405020304" pitchFamily="18" charset="0"/>
                <a:cs typeface="Times New Roman" panose="02020603050405020304" pitchFamily="18" charset="0"/>
              </a:rPr>
              <a:t>se </a:t>
            </a:r>
            <a:r>
              <a:rPr lang="ro-RO" sz="1600" i="1" dirty="0">
                <a:latin typeface="Times New Roman" panose="02020603050405020304" pitchFamily="18" charset="0"/>
                <a:cs typeface="Times New Roman" panose="02020603050405020304" pitchFamily="18" charset="0"/>
              </a:rPr>
              <a:t>organizează şi funcţionează pe baza unui regulament de organizare şi funcţionare aprobat de autorităţile deliberative ale unităţilor </a:t>
            </a:r>
            <a:r>
              <a:rPr lang="ro-RO" sz="1600" i="1" dirty="0" smtClean="0">
                <a:latin typeface="Times New Roman" panose="02020603050405020304" pitchFamily="18" charset="0"/>
                <a:cs typeface="Times New Roman" panose="02020603050405020304" pitchFamily="18" charset="0"/>
              </a:rPr>
              <a:t>administrativ-teritoriale.</a:t>
            </a:r>
          </a:p>
          <a:p>
            <a:pPr marL="0" indent="0" algn="just">
              <a:buNone/>
            </a:pPr>
            <a:r>
              <a:rPr lang="ro-RO" sz="2000" dirty="0">
                <a:latin typeface="Times New Roman" panose="02020603050405020304" pitchFamily="18" charset="0"/>
                <a:cs typeface="Times New Roman" panose="02020603050405020304" pitchFamily="18" charset="0"/>
              </a:rPr>
              <a:t> b) societăţi reglementate de Legea nr. 31/1990, republicată, cu modificările şi completările ulterioare, cu capital social integral al unităţilor administrativ-teritoriale, înfiinţate de autorităţile deliberative ale unităţilor administrativ-teritoriale respective</a:t>
            </a:r>
            <a:r>
              <a:rPr lang="ro-RO" sz="2000" dirty="0" smtClean="0">
                <a:latin typeface="Times New Roman" panose="02020603050405020304" pitchFamily="18" charset="0"/>
                <a:cs typeface="Times New Roman" panose="02020603050405020304" pitchFamily="18" charset="0"/>
              </a:rPr>
              <a:t>:</a:t>
            </a:r>
            <a:endParaRPr lang="ro-RO" sz="2000" dirty="0">
              <a:latin typeface="Times New Roman" panose="02020603050405020304" pitchFamily="18" charset="0"/>
              <a:cs typeface="Times New Roman" panose="02020603050405020304" pitchFamily="18" charset="0"/>
            </a:endParaRPr>
          </a:p>
          <a:p>
            <a:pPr lvl="1" algn="just">
              <a:buFont typeface="Wingdings" panose="05000000000000000000" pitchFamily="2" charset="2"/>
              <a:buChar char="Ø"/>
            </a:pPr>
            <a:r>
              <a:rPr lang="ro-RO" sz="1600" i="1" dirty="0">
                <a:latin typeface="Times New Roman" panose="02020603050405020304" pitchFamily="18" charset="0"/>
                <a:cs typeface="Times New Roman" panose="02020603050405020304" pitchFamily="18" charset="0"/>
              </a:rPr>
              <a:t>îşi desfăşoară activitatea în baza unui contract de delegare a gestiunii serviciilor de utilităţi publice;</a:t>
            </a:r>
          </a:p>
          <a:p>
            <a:pPr lvl="1" algn="just">
              <a:buFont typeface="Wingdings" panose="05000000000000000000" pitchFamily="2" charset="2"/>
              <a:buChar char="Ø"/>
            </a:pPr>
            <a:r>
              <a:rPr lang="ro-RO" sz="1600" i="1" dirty="0">
                <a:latin typeface="Times New Roman" panose="02020603050405020304" pitchFamily="18" charset="0"/>
                <a:cs typeface="Times New Roman" panose="02020603050405020304" pitchFamily="18" charset="0"/>
              </a:rPr>
              <a:t>se organizează şi funcţionează pe baza unui regulament de organizare şi funcţionare aprobat de către consiliul de administraţie al acestora</a:t>
            </a:r>
            <a:r>
              <a:rPr lang="ro-RO" sz="1600" i="1" dirty="0" smtClean="0">
                <a:latin typeface="Times New Roman" panose="02020603050405020304" pitchFamily="18" charset="0"/>
                <a:cs typeface="Times New Roman" panose="02020603050405020304" pitchFamily="18" charset="0"/>
              </a:rPr>
              <a:t>.</a:t>
            </a:r>
            <a:endParaRPr lang="ro-RO" sz="1600" i="1" dirty="0">
              <a:latin typeface="Times New Roman" panose="02020603050405020304" pitchFamily="18" charset="0"/>
              <a:cs typeface="Times New Roman" panose="02020603050405020304" pitchFamily="18" charset="0"/>
            </a:endParaRPr>
          </a:p>
          <a:p>
            <a:pPr marL="0" indent="0" algn="just">
              <a:buNone/>
            </a:pPr>
            <a:r>
              <a:rPr lang="ro-RO" sz="2000" dirty="0" smtClean="0">
                <a:latin typeface="Times New Roman" panose="02020603050405020304" pitchFamily="18" charset="0"/>
                <a:cs typeface="Times New Roman" panose="02020603050405020304" pitchFamily="18" charset="0"/>
              </a:rPr>
              <a:t>c) regii </a:t>
            </a:r>
            <a:r>
              <a:rPr lang="ro-RO" sz="2000" dirty="0">
                <a:latin typeface="Times New Roman" panose="02020603050405020304" pitchFamily="18" charset="0"/>
                <a:cs typeface="Times New Roman" panose="02020603050405020304" pitchFamily="18" charset="0"/>
              </a:rPr>
              <a:t>autonome de interes local sau judeţean, reglementate de Legea nr. 15/1990 privind reorganizarea unităţilor economice de stat ca regii autonome şi societăţi comerciale, cu modificările ulterioare, numai dacă acestea mai au în derulare proiecte de investiţii cofinanţate din fonduri europene, până la finalizarea acestora.</a:t>
            </a:r>
          </a:p>
          <a:p>
            <a:pPr marL="0" indent="0" algn="just">
              <a:buNone/>
            </a:pPr>
            <a:endParaRPr lang="ro-RO" sz="2000" dirty="0">
              <a:latin typeface="Times New Roman" panose="02020603050405020304" pitchFamily="18" charset="0"/>
              <a:cs typeface="Times New Roman" panose="02020603050405020304" pitchFamily="18" charset="0"/>
            </a:endParaRPr>
          </a:p>
          <a:p>
            <a:pPr marL="0" indent="0">
              <a:buNone/>
            </a:pPr>
            <a:endParaRPr lang="ro-RO" dirty="0"/>
          </a:p>
        </p:txBody>
      </p:sp>
    </p:spTree>
    <p:extLst>
      <p:ext uri="{BB962C8B-B14F-4D97-AF65-F5344CB8AC3E}">
        <p14:creationId xmlns:p14="http://schemas.microsoft.com/office/powerpoint/2010/main" val="373082516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68720" y="365126"/>
            <a:ext cx="10257577" cy="810532"/>
          </a:xfrm>
        </p:spPr>
        <p:txBody>
          <a:bodyPr>
            <a:normAutofit/>
          </a:bodyPr>
          <a:lstStyle/>
          <a:p>
            <a:pPr algn="ctr"/>
            <a:r>
              <a:rPr lang="en-US" sz="2800" b="1" dirty="0" err="1">
                <a:latin typeface="Times New Roman" panose="02020603050405020304" pitchFamily="18" charset="0"/>
                <a:cs typeface="Times New Roman" panose="02020603050405020304" pitchFamily="18" charset="0"/>
              </a:rPr>
              <a:t>Aspecte</a:t>
            </a:r>
            <a:r>
              <a:rPr lang="en-US" sz="2800" b="1" dirty="0">
                <a:latin typeface="Times New Roman" panose="02020603050405020304" pitchFamily="18" charset="0"/>
                <a:cs typeface="Times New Roman" panose="02020603050405020304" pitchFamily="18" charset="0"/>
              </a:rPr>
              <a:t> </a:t>
            </a:r>
            <a:r>
              <a:rPr lang="en-US" sz="2800" b="1" dirty="0" err="1">
                <a:latin typeface="Times New Roman" panose="02020603050405020304" pitchFamily="18" charset="0"/>
                <a:cs typeface="Times New Roman" panose="02020603050405020304" pitchFamily="18" charset="0"/>
              </a:rPr>
              <a:t>generale</a:t>
            </a:r>
            <a:endParaRPr lang="ro-RO" sz="2800" dirty="0"/>
          </a:p>
        </p:txBody>
      </p:sp>
      <p:sp>
        <p:nvSpPr>
          <p:cNvPr id="3" name="Content Placeholder 2"/>
          <p:cNvSpPr>
            <a:spLocks noGrp="1"/>
          </p:cNvSpPr>
          <p:nvPr>
            <p:ph idx="1"/>
          </p:nvPr>
        </p:nvSpPr>
        <p:spPr>
          <a:xfrm>
            <a:off x="953371" y="1092705"/>
            <a:ext cx="10257577" cy="5001305"/>
          </a:xfrm>
        </p:spPr>
        <p:txBody>
          <a:bodyPr>
            <a:normAutofit/>
          </a:bodyPr>
          <a:lstStyle/>
          <a:p>
            <a:pPr marL="0" lvl="0" indent="0" algn="just">
              <a:buNone/>
            </a:pPr>
            <a:endParaRPr lang="ro-RO" sz="2000" dirty="0" smtClean="0">
              <a:solidFill>
                <a:prstClr val="black"/>
              </a:solidFill>
              <a:latin typeface="Times New Roman" panose="02020603050405020304" pitchFamily="18" charset="0"/>
              <a:cs typeface="Times New Roman" panose="02020603050405020304" pitchFamily="18" charset="0"/>
            </a:endParaRPr>
          </a:p>
          <a:p>
            <a:pPr marL="0" indent="0" algn="just">
              <a:buNone/>
            </a:pPr>
            <a:endParaRPr lang="ro-RO" sz="2000" dirty="0" smtClean="0">
              <a:solidFill>
                <a:prstClr val="black"/>
              </a:solidFill>
              <a:latin typeface="Times New Roman" panose="02020603050405020304" pitchFamily="18" charset="0"/>
              <a:cs typeface="Times New Roman" panose="02020603050405020304" pitchFamily="18" charset="0"/>
            </a:endParaRPr>
          </a:p>
          <a:p>
            <a:pPr marL="0" indent="0" algn="just">
              <a:buNone/>
            </a:pPr>
            <a:r>
              <a:rPr lang="ro-RO" sz="2000" b="1" dirty="0" smtClean="0">
                <a:solidFill>
                  <a:prstClr val="black"/>
                </a:solidFill>
                <a:latin typeface="Times New Roman" panose="02020603050405020304" pitchFamily="18" charset="0"/>
                <a:cs typeface="Times New Roman" panose="02020603050405020304" pitchFamily="18" charset="0"/>
              </a:rPr>
              <a:t>B. Gestiunea delegată </a:t>
            </a:r>
            <a:r>
              <a:rPr lang="ro-RO" sz="2000" b="1" dirty="0">
                <a:solidFill>
                  <a:prstClr val="black"/>
                </a:solidFill>
                <a:latin typeface="Times New Roman" panose="02020603050405020304" pitchFamily="18" charset="0"/>
                <a:cs typeface="Times New Roman" panose="02020603050405020304" pitchFamily="18" charset="0"/>
              </a:rPr>
              <a:t>se realizează prin intermediul unor operatori de drept </a:t>
            </a:r>
            <a:r>
              <a:rPr lang="ro-RO" sz="2000" b="1" dirty="0" smtClean="0">
                <a:solidFill>
                  <a:prstClr val="black"/>
                </a:solidFill>
                <a:latin typeface="Times New Roman" panose="02020603050405020304" pitchFamily="18" charset="0"/>
                <a:cs typeface="Times New Roman" panose="02020603050405020304" pitchFamily="18" charset="0"/>
              </a:rPr>
              <a:t>privat, care:</a:t>
            </a:r>
          </a:p>
          <a:p>
            <a:pPr marL="0" indent="0" algn="just">
              <a:buNone/>
            </a:pPr>
            <a:endParaRPr lang="ro-RO" sz="2000" b="1" dirty="0" smtClean="0">
              <a:solidFill>
                <a:prstClr val="black"/>
              </a:solidFill>
              <a:latin typeface="Times New Roman" panose="02020603050405020304" pitchFamily="18" charset="0"/>
              <a:cs typeface="Times New Roman" panose="02020603050405020304" pitchFamily="18" charset="0"/>
            </a:endParaRPr>
          </a:p>
          <a:p>
            <a:pPr marL="0" indent="0" algn="just">
              <a:buNone/>
            </a:pPr>
            <a:endParaRPr lang="ro-RO" sz="2000" b="1" dirty="0" smtClean="0">
              <a:solidFill>
                <a:prstClr val="black"/>
              </a:solidFill>
              <a:latin typeface="Times New Roman" panose="02020603050405020304" pitchFamily="18" charset="0"/>
              <a:cs typeface="Times New Roman" panose="02020603050405020304" pitchFamily="18" charset="0"/>
            </a:endParaRPr>
          </a:p>
          <a:p>
            <a:pPr lvl="1" algn="just">
              <a:buFont typeface="Wingdings" panose="05000000000000000000" pitchFamily="2" charset="2"/>
              <a:buChar char="Ø"/>
            </a:pPr>
            <a:r>
              <a:rPr lang="ro-RO" sz="2000" i="1" dirty="0">
                <a:latin typeface="Times New Roman" panose="02020603050405020304" pitchFamily="18" charset="0"/>
                <a:cs typeface="Times New Roman" panose="02020603050405020304" pitchFamily="18" charset="0"/>
              </a:rPr>
              <a:t>îşi desfăşoară activitatea în baza unui contract de delegare a gestiunii serviciilor de utilităţi </a:t>
            </a:r>
            <a:r>
              <a:rPr lang="ro-RO" sz="2000" i="1" dirty="0" smtClean="0">
                <a:latin typeface="Times New Roman" panose="02020603050405020304" pitchFamily="18" charset="0"/>
                <a:cs typeface="Times New Roman" panose="02020603050405020304" pitchFamily="18" charset="0"/>
              </a:rPr>
              <a:t>publice.</a:t>
            </a:r>
          </a:p>
        </p:txBody>
      </p:sp>
    </p:spTree>
    <p:extLst>
      <p:ext uri="{BB962C8B-B14F-4D97-AF65-F5344CB8AC3E}">
        <p14:creationId xmlns:p14="http://schemas.microsoft.com/office/powerpoint/2010/main" val="22748899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2807</TotalTime>
  <Words>5159</Words>
  <Application>Microsoft Office PowerPoint</Application>
  <PresentationFormat>Widescreen</PresentationFormat>
  <Paragraphs>294</Paragraphs>
  <Slides>37</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37</vt:i4>
      </vt:variant>
    </vt:vector>
  </HeadingPairs>
  <TitlesOfParts>
    <vt:vector size="43" baseType="lpstr">
      <vt:lpstr>Arial</vt:lpstr>
      <vt:lpstr>Calibri</vt:lpstr>
      <vt:lpstr>Calibri Light</vt:lpstr>
      <vt:lpstr>Times New Roman</vt:lpstr>
      <vt:lpstr>Wingdings</vt:lpstr>
      <vt:lpstr>Office Theme</vt:lpstr>
      <vt:lpstr>CONSILIUL CONCURENŢEI www.consiliulconcurentei.ro</vt:lpstr>
      <vt:lpstr>Serviciul public de alimentare a populaţiei cu energie termică în sistem centralizat</vt:lpstr>
      <vt:lpstr>Legislația generală aplicabilă</vt:lpstr>
      <vt:lpstr>Legislația generală aplicabilă</vt:lpstr>
      <vt:lpstr>Legislaţie specială aplicabilă </vt:lpstr>
      <vt:lpstr>Prevederi legale specifice</vt:lpstr>
      <vt:lpstr>Aspecte generale</vt:lpstr>
      <vt:lpstr>Aspecte generale</vt:lpstr>
      <vt:lpstr>Aspecte generale</vt:lpstr>
      <vt:lpstr>Atribuirea contractelor de delegare a gestiunii </vt:lpstr>
      <vt:lpstr>Atribuirea contractelor de delegare a gestiunii </vt:lpstr>
      <vt:lpstr>Atribuirea contractelor de delegare a gestiunii </vt:lpstr>
      <vt:lpstr>Atribuirea contractelor de delegare a gestiunii </vt:lpstr>
      <vt:lpstr>Avizul Consiliului Concurenţei cu privire la respectarea prevederilor specifice din domeniul concurenţei şi al ajutorului de stat</vt:lpstr>
      <vt:lpstr>Principalele reglementări incidente sectorului din punct de vedere concurenţial</vt:lpstr>
      <vt:lpstr>PowerPoint Presentation</vt:lpstr>
      <vt:lpstr>Ajutor de stat - prevederi specifice </vt:lpstr>
      <vt:lpstr>Reglementări incidente sectorului din punct de vedere al ajutorului de stat</vt:lpstr>
      <vt:lpstr>Reglementări incidente sectorului din punct de vedere al ajutorului de stat</vt:lpstr>
      <vt:lpstr>Modalităţi de demonstrare/verificare a eşecului pieţei</vt:lpstr>
      <vt:lpstr>Responsabilitatea prestării unui serviciu public, definit ca SIEG, se atribuie printr-un act care poate lua forma:   - unui instrument legislativ   sau  - a unui instrument normativ   sau  - a unui contract.  Indiferent de forma sa, actul de atribuire a responsabilităţii prestării unui  SIEG trebuie să conţină o serie de elemente obligatorii din punctul de vedere al reglementărilor în domeniul concurenţei, inclusiv al ajutorului de stat. </vt:lpstr>
      <vt:lpstr>Actul de atribuire a unui serviciu public trebuie să cuprindă, cel puţin următoarele elemente:</vt:lpstr>
      <vt:lpstr>Elementele obligatorii ale actului de atribuire din perspectiva regulilor de concurenţă şi ajutor de stat</vt:lpstr>
      <vt:lpstr>Elementele obligatorii ale actului de atribuire din perspectiva regulilor de concurenţă şi ajutor de stat</vt:lpstr>
      <vt:lpstr>Elementele obligatorii ale actului de atribuire din perspectiva regulilor de concurenţă şi ajutor de stat</vt:lpstr>
      <vt:lpstr>PowerPoint Presentation</vt:lpstr>
      <vt:lpstr>(IV) Compensația pentru prestarea serviciului de interes economic general:  </vt:lpstr>
      <vt:lpstr>(IV) Compensația pentru prestarea serviciului de interes economic general:  </vt:lpstr>
      <vt:lpstr>(IV) Compensația pentru prestarea serviciului de interes economic general:  </vt:lpstr>
      <vt:lpstr>(IV) Compensația pentru prestarea serviciului de interes economic general:  </vt:lpstr>
      <vt:lpstr>(IV) Compensația pentru prestarea serviciului de interes economic general:  </vt:lpstr>
      <vt:lpstr>Important!</vt:lpstr>
      <vt:lpstr>PowerPoint Presentation</vt:lpstr>
      <vt:lpstr>PowerPoint Presentation</vt:lpstr>
      <vt:lpstr>             Principiul Altmark </vt:lpstr>
      <vt:lpstr>             Principiul Altmark </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mngh</dc:title>
  <dc:creator>Hermina Vite</dc:creator>
  <cp:lastModifiedBy>Georgiana Cojocaru</cp:lastModifiedBy>
  <cp:revision>265</cp:revision>
  <cp:lastPrinted>2018-03-21T09:14:43Z</cp:lastPrinted>
  <dcterms:created xsi:type="dcterms:W3CDTF">2017-10-16T08:36:07Z</dcterms:created>
  <dcterms:modified xsi:type="dcterms:W3CDTF">2018-12-03T07:29:54Z</dcterms:modified>
</cp:coreProperties>
</file>

<file path=docProps/thumbnail.jpeg>
</file>